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1.xml" ContentType="application/vnd.openxmlformats-officedocument.drawingml.chart+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6"/>
  </p:notesMasterIdLst>
  <p:sldIdLst>
    <p:sldId id="256" r:id="rId2"/>
    <p:sldId id="257" r:id="rId3"/>
    <p:sldId id="264" r:id="rId4"/>
    <p:sldId id="583" r:id="rId5"/>
    <p:sldId id="284" r:id="rId6"/>
    <p:sldId id="537" r:id="rId7"/>
    <p:sldId id="505" r:id="rId8"/>
    <p:sldId id="547" r:id="rId9"/>
    <p:sldId id="564" r:id="rId10"/>
    <p:sldId id="295" r:id="rId11"/>
    <p:sldId id="539" r:id="rId12"/>
    <p:sldId id="543" r:id="rId13"/>
    <p:sldId id="565" r:id="rId14"/>
    <p:sldId id="550" r:id="rId15"/>
    <p:sldId id="566" r:id="rId16"/>
    <p:sldId id="567" r:id="rId17"/>
    <p:sldId id="568" r:id="rId18"/>
    <p:sldId id="572" r:id="rId19"/>
    <p:sldId id="299" r:id="rId20"/>
    <p:sldId id="573" r:id="rId21"/>
    <p:sldId id="574" r:id="rId22"/>
    <p:sldId id="575" r:id="rId23"/>
    <p:sldId id="576" r:id="rId24"/>
    <p:sldId id="577" r:id="rId25"/>
    <p:sldId id="283" r:id="rId26"/>
    <p:sldId id="578" r:id="rId27"/>
    <p:sldId id="584" r:id="rId28"/>
    <p:sldId id="258" r:id="rId29"/>
    <p:sldId id="563" r:id="rId30"/>
    <p:sldId id="581" r:id="rId31"/>
    <p:sldId id="262" r:id="rId32"/>
    <p:sldId id="263" r:id="rId33"/>
    <p:sldId id="571" r:id="rId34"/>
    <p:sldId id="296" r:id="rId35"/>
    <p:sldId id="579" r:id="rId36"/>
    <p:sldId id="569" r:id="rId37"/>
    <p:sldId id="585" r:id="rId38"/>
    <p:sldId id="580" r:id="rId39"/>
    <p:sldId id="582" r:id="rId40"/>
    <p:sldId id="278" r:id="rId41"/>
    <p:sldId id="282" r:id="rId42"/>
    <p:sldId id="279" r:id="rId43"/>
    <p:sldId id="570" r:id="rId44"/>
    <p:sldId id="559" r:id="rId4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264"/>
            <p14:sldId id="583"/>
            <p14:sldId id="284"/>
            <p14:sldId id="537"/>
            <p14:sldId id="505"/>
            <p14:sldId id="547"/>
            <p14:sldId id="564"/>
            <p14:sldId id="295"/>
            <p14:sldId id="539"/>
            <p14:sldId id="543"/>
            <p14:sldId id="565"/>
            <p14:sldId id="550"/>
            <p14:sldId id="566"/>
            <p14:sldId id="567"/>
            <p14:sldId id="568"/>
            <p14:sldId id="572"/>
            <p14:sldId id="299"/>
            <p14:sldId id="573"/>
            <p14:sldId id="574"/>
            <p14:sldId id="575"/>
            <p14:sldId id="576"/>
            <p14:sldId id="577"/>
            <p14:sldId id="283"/>
            <p14:sldId id="578"/>
            <p14:sldId id="584"/>
            <p14:sldId id="258"/>
            <p14:sldId id="563"/>
            <p14:sldId id="581"/>
            <p14:sldId id="262"/>
            <p14:sldId id="263"/>
            <p14:sldId id="571"/>
            <p14:sldId id="296"/>
            <p14:sldId id="579"/>
            <p14:sldId id="569"/>
            <p14:sldId id="585"/>
            <p14:sldId id="580"/>
            <p14:sldId id="582"/>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9CAF16-CD9A-4EA6-BA48-051029A662F2}" v="2" dt="2024-10-09T15:55:45.0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48" autoAdjust="0"/>
    <p:restoredTop sz="75118" autoAdjust="0"/>
  </p:normalViewPr>
  <p:slideViewPr>
    <p:cSldViewPr snapToGrid="0">
      <p:cViewPr varScale="1">
        <p:scale>
          <a:sx n="25" d="100"/>
          <a:sy n="25" d="100"/>
        </p:scale>
        <p:origin x="476" y="16"/>
      </p:cViewPr>
      <p:guideLst/>
    </p:cSldViewPr>
  </p:slideViewPr>
  <p:notesTextViewPr>
    <p:cViewPr>
      <p:scale>
        <a:sx n="1" d="1"/>
        <a:sy n="1" d="1"/>
      </p:scale>
      <p:origin x="0" y="0"/>
    </p:cViewPr>
  </p:notesTextViewPr>
  <p:sorterViewPr>
    <p:cViewPr>
      <p:scale>
        <a:sx n="67" d="100"/>
        <a:sy n="67" d="100"/>
      </p:scale>
      <p:origin x="0" y="-2686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D49CAF16-CD9A-4EA6-BA48-051029A662F2}"/>
    <pc:docChg chg="modSld">
      <pc:chgData name="Mitchell Wand" userId="de9b44c55c049659" providerId="LiveId" clId="{D49CAF16-CD9A-4EA6-BA48-051029A662F2}" dt="2024-10-09T15:57:38.028" v="337" actId="20577"/>
      <pc:docMkLst>
        <pc:docMk/>
      </pc:docMkLst>
      <pc:sldChg chg="modNotesTx">
        <pc:chgData name="Mitchell Wand" userId="de9b44c55c049659" providerId="LiveId" clId="{D49CAF16-CD9A-4EA6-BA48-051029A662F2}" dt="2024-10-09T15:43:08.495" v="217" actId="20577"/>
        <pc:sldMkLst>
          <pc:docMk/>
          <pc:sldMk cId="0" sldId="264"/>
        </pc:sldMkLst>
      </pc:sldChg>
      <pc:sldChg chg="modSp mod">
        <pc:chgData name="Mitchell Wand" userId="de9b44c55c049659" providerId="LiveId" clId="{D49CAF16-CD9A-4EA6-BA48-051029A662F2}" dt="2024-10-09T15:44:29.789" v="218" actId="13926"/>
        <pc:sldMkLst>
          <pc:docMk/>
          <pc:sldMk cId="3647141193" sldId="539"/>
        </pc:sldMkLst>
        <pc:spChg chg="mod">
          <ac:chgData name="Mitchell Wand" userId="de9b44c55c049659" providerId="LiveId" clId="{D49CAF16-CD9A-4EA6-BA48-051029A662F2}" dt="2024-10-09T15:44:29.789" v="218" actId="13926"/>
          <ac:spMkLst>
            <pc:docMk/>
            <pc:sldMk cId="3647141193" sldId="539"/>
            <ac:spMk id="7" creationId="{D6A187FB-4659-C9FC-B3D1-A3173184467D}"/>
          </ac:spMkLst>
        </pc:spChg>
      </pc:sldChg>
      <pc:sldChg chg="addSp modSp mod">
        <pc:chgData name="Mitchell Wand" userId="de9b44c55c049659" providerId="LiveId" clId="{D49CAF16-CD9A-4EA6-BA48-051029A662F2}" dt="2024-10-09T15:57:38.028" v="337" actId="20577"/>
        <pc:sldMkLst>
          <pc:docMk/>
          <pc:sldMk cId="3945841403" sldId="566"/>
        </pc:sldMkLst>
        <pc:spChg chg="mod">
          <ac:chgData name="Mitchell Wand" userId="de9b44c55c049659" providerId="LiveId" clId="{D49CAF16-CD9A-4EA6-BA48-051029A662F2}" dt="2024-10-09T15:57:38.028" v="337" actId="20577"/>
          <ac:spMkLst>
            <pc:docMk/>
            <pc:sldMk cId="3945841403" sldId="566"/>
            <ac:spMk id="4" creationId="{E98ECAC4-0EC4-3EC6-8BAA-089D323123A0}"/>
          </ac:spMkLst>
        </pc:spChg>
        <pc:spChg chg="add mod">
          <ac:chgData name="Mitchell Wand" userId="de9b44c55c049659" providerId="LiveId" clId="{D49CAF16-CD9A-4EA6-BA48-051029A662F2}" dt="2024-10-09T15:55:40.636" v="277" actId="1076"/>
          <ac:spMkLst>
            <pc:docMk/>
            <pc:sldMk cId="3945841403" sldId="566"/>
            <ac:spMk id="9" creationId="{113A192E-7BEA-27C7-6DAE-5523391E818F}"/>
          </ac:spMkLst>
        </pc:spChg>
        <pc:cxnChg chg="add mod">
          <ac:chgData name="Mitchell Wand" userId="de9b44c55c049659" providerId="LiveId" clId="{D49CAF16-CD9A-4EA6-BA48-051029A662F2}" dt="2024-10-09T15:56:19.757" v="283" actId="14100"/>
          <ac:cxnSpMkLst>
            <pc:docMk/>
            <pc:sldMk cId="3945841403" sldId="566"/>
            <ac:cxnSpMk id="10" creationId="{7E56B4A9-F070-22BD-9CCF-64E28FEED8D5}"/>
          </ac:cxnSpMkLst>
        </pc:cxnChg>
      </pc:sld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17CC4898-20BA-4AC4-9DF1-9FEE14033F3D}"/>
    <pc:docChg chg="addSld delSld modSld modSection">
      <pc:chgData name="Mitchell Wand" userId="de9b44c55c049659" providerId="LiveId" clId="{17CC4898-20BA-4AC4-9DF1-9FEE14033F3D}" dt="2024-10-07T19:03:56.840" v="92" actId="2696"/>
      <pc:docMkLst>
        <pc:docMk/>
      </pc:docMkLst>
      <pc:sldChg chg="modSp new del mod">
        <pc:chgData name="Mitchell Wand" userId="de9b44c55c049659" providerId="LiveId" clId="{17CC4898-20BA-4AC4-9DF1-9FEE14033F3D}" dt="2024-10-07T19:03:56.840" v="92" actId="2696"/>
        <pc:sldMkLst>
          <pc:docMk/>
          <pc:sldMk cId="1525422240" sldId="583"/>
        </pc:sldMkLst>
        <pc:spChg chg="mod">
          <ac:chgData name="Mitchell Wand" userId="de9b44c55c049659" providerId="LiveId" clId="{17CC4898-20BA-4AC4-9DF1-9FEE14033F3D}" dt="2024-10-07T19:02:09.699" v="19" actId="20577"/>
          <ac:spMkLst>
            <pc:docMk/>
            <pc:sldMk cId="1525422240" sldId="583"/>
            <ac:spMk id="2" creationId="{0922646A-D8A4-CEC6-168B-92DD15D6773E}"/>
          </ac:spMkLst>
        </pc:spChg>
        <pc:spChg chg="mod">
          <ac:chgData name="Mitchell Wand" userId="de9b44c55c049659" providerId="LiveId" clId="{17CC4898-20BA-4AC4-9DF1-9FEE14033F3D}" dt="2024-10-07T19:03:18.108" v="91" actId="20577"/>
          <ac:spMkLst>
            <pc:docMk/>
            <pc:sldMk cId="1525422240" sldId="583"/>
            <ac:spMk id="3" creationId="{498F9426-39E0-E643-3D3E-7F4954E0E2BD}"/>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We'll talk about all three of these today.</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reduce manual work, we can use mocks.</a:t>
            </a:r>
          </a:p>
          <a:p>
            <a:r>
              <a:rPr lang="en-US" dirty="0"/>
              <a:t>&lt;read slide&gt;</a:t>
            </a:r>
          </a:p>
        </p:txBody>
      </p:sp>
    </p:spTree>
    <p:extLst>
      <p:ext uri="{BB962C8B-B14F-4D97-AF65-F5344CB8AC3E}">
        <p14:creationId xmlns:p14="http://schemas.microsoft.com/office/powerpoint/2010/main" val="3796993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p:txBody>
      </p:sp>
    </p:spTree>
    <p:extLst>
      <p:ext uri="{BB962C8B-B14F-4D97-AF65-F5344CB8AC3E}">
        <p14:creationId xmlns:p14="http://schemas.microsoft.com/office/powerpoint/2010/main" val="3007169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r>
              <a:rPr lang="en-US" dirty="0"/>
              <a:t>Or, maybe our focus is on testing the </a:t>
            </a:r>
            <a:r>
              <a:rPr lang="en-US" b="1" dirty="0"/>
              <a:t>end-to-end behavior of an entire product</a:t>
            </a:r>
            <a:r>
              <a:rPr lang="en-US" dirty="0"/>
              <a:t>, which is composed of many classes running in many processes on many servers. As you can see, the scope of integration tests can grow enormously.</a:t>
            </a:r>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algn="just"/>
            <a:r>
              <a:rPr lang="en-US" b="1" dirty="0">
                <a:effectLst/>
              </a:rPr>
              <a:t>Big Bang Integration Testing: </a:t>
            </a:r>
            <a:r>
              <a:rPr lang="en-US" dirty="0">
                <a:effectLst/>
              </a:rPr>
              <a:t>In this approach, almost all of the units or major units are combined together to perform integration testing in one attempt. Usually, this method is practiced when teams have entire software in their bundle.</a:t>
            </a:r>
          </a:p>
          <a:p>
            <a:pPr algn="just"/>
            <a:r>
              <a:rPr lang="en-US" b="1" dirty="0">
                <a:effectLst/>
              </a:rPr>
              <a:t>Incremental Testing: </a:t>
            </a:r>
            <a:r>
              <a:rPr lang="en-US" dirty="0">
                <a:effectLst/>
              </a:rPr>
              <a:t>In this testing approach, a minimum of two modules that are logically related is tested. Then, the related modules are summed up to perform testing and achieve proper functioning.</a:t>
            </a:r>
          </a:p>
          <a:p>
            <a:pPr algn="just"/>
            <a:r>
              <a:rPr lang="en-US" b="1" dirty="0">
                <a:effectLst/>
              </a:rPr>
              <a:t>Top-down Integration Testing: </a:t>
            </a:r>
            <a:r>
              <a:rPr lang="en-US" dirty="0">
                <a:effectLst/>
              </a:rPr>
              <a:t>In this testing approach, the teams test the top-level units first and then perform step-by-step testing of lower-level units.</a:t>
            </a:r>
          </a:p>
          <a:p>
            <a:pPr algn="just"/>
            <a:r>
              <a:rPr lang="en-US" b="1" dirty="0">
                <a:effectLst/>
              </a:rPr>
              <a:t>Bottom-up Integration Testing: </a:t>
            </a:r>
            <a:r>
              <a:rPr lang="en-US" dirty="0">
                <a:effectLst/>
              </a:rPr>
              <a:t>In this testing approach, the testing starts from the lower units of the application and then gradually moves up, i.e. the testing is practiced from the bottom of the control parts.</a:t>
            </a:r>
          </a:p>
          <a:p>
            <a:pPr algn="just"/>
            <a:r>
              <a:rPr lang="en-US" b="1" dirty="0">
                <a:effectLst/>
              </a:rPr>
              <a:t>Hybrid/Sandwich Integration Testing: </a:t>
            </a:r>
            <a:r>
              <a:rPr lang="en-US" dirty="0">
                <a:effectLst/>
              </a:rPr>
              <a:t>This approach is also known as hybrid integration as it is a combination based on bottom-up and top-down approaches. This approach overcomes many other limitations and helps to achieve the benefits of both the approaches</a:t>
            </a:r>
          </a:p>
        </p:txBody>
      </p:sp>
    </p:spTree>
    <p:extLst>
      <p:ext uri="{BB962C8B-B14F-4D97-AF65-F5344CB8AC3E}">
        <p14:creationId xmlns:p14="http://schemas.microsoft.com/office/powerpoint/2010/main" val="39903855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rPr lang="en-US" dirty="0"/>
              <a:t>The lens that we will use to discuss testing strategies for large systems is "test size," a strategy used within Google: classify tests into a size and encourage engineers to always write the smallest possible test for a given piece of functionality. </a:t>
            </a:r>
            <a:br>
              <a:rPr lang="en-US" dirty="0"/>
            </a:br>
            <a:r>
              <a:rPr lang="en-US" dirty="0"/>
              <a:t>Test size is based on what it </a:t>
            </a:r>
            <a:r>
              <a:rPr lang="en-US" u="sng" dirty="0"/>
              <a:t>is allowed to do</a:t>
            </a:r>
            <a:r>
              <a:rPr lang="en-US" dirty="0"/>
              <a:t>, and how many </a:t>
            </a:r>
            <a:r>
              <a:rPr lang="en-US" u="sng" dirty="0"/>
              <a:t>resources it consumes</a:t>
            </a:r>
            <a:r>
              <a:rPr lang="en-US" dirty="0"/>
              <a:t>. </a:t>
            </a:r>
          </a:p>
          <a:p>
            <a:r>
              <a:rPr lang="en-US" b="1" dirty="0"/>
              <a:t>small </a:t>
            </a:r>
            <a:r>
              <a:rPr lang="en-US" dirty="0"/>
              <a:t>tests run in a single process, </a:t>
            </a:r>
            <a:r>
              <a:rPr lang="en-US" b="1" dirty="0"/>
              <a:t>medium </a:t>
            </a:r>
            <a:r>
              <a:rPr lang="en-US" dirty="0"/>
              <a:t>tests run on a single machine, and </a:t>
            </a:r>
            <a:r>
              <a:rPr lang="en-US" b="1" dirty="0"/>
              <a:t>large </a:t>
            </a:r>
            <a:r>
              <a:rPr lang="en-US" dirty="0"/>
              <a:t>tests run wherever they want. </a:t>
            </a:r>
          </a:p>
          <a:p>
            <a:endParaRPr lang="en-US" dirty="0"/>
          </a:p>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Once tests get to be any bigger than “small”, they may become flaky. UI Testing is often flaky and slower than unit testing</a:t>
            </a:r>
          </a:p>
          <a:p>
            <a:endParaRPr lang="en-US" dirty="0"/>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969188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&lt;read slide&gt;</a:t>
            </a:r>
          </a:p>
        </p:txBody>
      </p:sp>
    </p:spTree>
    <p:extLst>
      <p:ext uri="{BB962C8B-B14F-4D97-AF65-F5344CB8AC3E}">
        <p14:creationId xmlns:p14="http://schemas.microsoft.com/office/powerpoint/2010/main" val="25750618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 (i.e., check return values from functions)?</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 say: if calling the “tick” method invokes the ”notify” method of a clock client. So, we’ll need to create something that will conform to the </a:t>
            </a:r>
            <a:r>
              <a:rPr lang="en-US" dirty="0" err="1"/>
              <a:t>IClockListener</a:t>
            </a:r>
            <a:r>
              <a:rPr lang="en-US" dirty="0"/>
              <a:t> interface, with which we can track the result. In other words, write a </a:t>
            </a:r>
            <a:r>
              <a:rPr lang="en-US" dirty="0" err="1"/>
              <a:t>ProducerClock</a:t>
            </a:r>
            <a:r>
              <a:rPr lang="en-US" dirty="0"/>
              <a:t> for testing!</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2/4/2025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npmjs.com/package/jest-mock-extende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ypress.io/guides/end-to-end-testing/writing-your-first-end-to-end-test"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You could test the Producer Clock with a hand-built test double (a "fake")</a:t>
            </a:r>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15423723" cy="4524315"/>
          </a:xfrm>
          <a:prstGeom prst="rect">
            <a:avLst/>
          </a:prstGeom>
          <a:noFill/>
          <a:ln w="381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3" name="Arrow: Left 2">
            <a:extLst>
              <a:ext uri="{FF2B5EF4-FFF2-40B4-BE49-F238E27FC236}">
                <a16:creationId xmlns:a16="http://schemas.microsoft.com/office/drawing/2014/main" id="{CB5590C2-AE33-3210-83C7-FCCD0A5A849B}"/>
              </a:ext>
            </a:extLst>
          </p:cNvPr>
          <p:cNvSpPr/>
          <p:nvPr/>
        </p:nvSpPr>
        <p:spPr>
          <a:xfrm>
            <a:off x="17912575" y="9236131"/>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fake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highlight>
                  <a:srgbClr val="FFFF00"/>
                </a:highligh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Does using the fake listener solve the problem?</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1159830" y="2869941"/>
            <a:ext cx="12637070" cy="4181654"/>
          </a:xfrm>
        </p:spPr>
        <p:txBody>
          <a:bodyPr>
            <a:normAutofit/>
          </a:bodyPr>
          <a:lstStyle/>
          <a:p>
            <a:r>
              <a:rPr lang="en-US" dirty="0"/>
              <a:t>Good news:</a:t>
            </a:r>
          </a:p>
          <a:p>
            <a:pPr lvl="1"/>
            <a:r>
              <a:rPr lang="en-US" dirty="0"/>
              <a:t>It works!</a:t>
            </a:r>
          </a:p>
          <a:p>
            <a:pPr lvl="1"/>
            <a:r>
              <a:rPr lang="en-US" dirty="0"/>
              <a:t>It doesn’t require learning other libraries</a:t>
            </a:r>
          </a:p>
        </p:txBody>
      </p:sp>
      <p:sp>
        <p:nvSpPr>
          <p:cNvPr id="4" name="TextBox 3">
            <a:extLst>
              <a:ext uri="{FF2B5EF4-FFF2-40B4-BE49-F238E27FC236}">
                <a16:creationId xmlns:a16="http://schemas.microsoft.com/office/drawing/2014/main" id="{09965E35-6868-0EAC-413C-1EE401F992B3}"/>
              </a:ext>
            </a:extLst>
          </p:cNvPr>
          <p:cNvSpPr txBox="1"/>
          <p:nvPr/>
        </p:nvSpPr>
        <p:spPr>
          <a:xfrm>
            <a:off x="895815" y="3140590"/>
            <a:ext cx="9483430" cy="66171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
        <p:nvSpPr>
          <p:cNvPr id="5" name="Text Placeholder 2">
            <a:extLst>
              <a:ext uri="{FF2B5EF4-FFF2-40B4-BE49-F238E27FC236}">
                <a16:creationId xmlns:a16="http://schemas.microsoft.com/office/drawing/2014/main" id="{57DD0DB0-FF3B-CA9F-428B-D75BB7D8FA08}"/>
              </a:ext>
            </a:extLst>
          </p:cNvPr>
          <p:cNvSpPr txBox="1">
            <a:spLocks/>
          </p:cNvSpPr>
          <p:nvPr/>
        </p:nvSpPr>
        <p:spPr>
          <a:xfrm>
            <a:off x="11159830" y="7087343"/>
            <a:ext cx="12637070" cy="870267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Bad news:</a:t>
            </a:r>
          </a:p>
          <a:p>
            <a:pPr lvl="1" hangingPunct="1"/>
            <a:r>
              <a:rPr lang="en-US" dirty="0"/>
              <a:t>It’s a maintenance burden (what if new methods are added to </a:t>
            </a:r>
            <a:r>
              <a:rPr lang="en-US" dirty="0" err="1"/>
              <a:t>IClockListener</a:t>
            </a:r>
            <a:r>
              <a:rPr lang="en-US" dirty="0"/>
              <a:t>?)</a:t>
            </a:r>
          </a:p>
          <a:p>
            <a:pPr lvl="1" hangingPunct="1"/>
            <a:r>
              <a:rPr lang="en-US" dirty="0"/>
              <a:t>It took manual effort to write</a:t>
            </a:r>
          </a:p>
          <a:p>
            <a:pPr lvl="1" hangingPunct="1"/>
            <a:r>
              <a:rPr lang="en-US" dirty="0"/>
              <a:t>Richer fakes (e.g. track how many times a method called) would take even more effort to write</a:t>
            </a:r>
            <a:endParaRPr lang="en-US" i="1" dirty="0"/>
          </a:p>
        </p:txBody>
      </p:sp>
    </p:spTree>
    <p:extLst>
      <p:ext uri="{BB962C8B-B14F-4D97-AF65-F5344CB8AC3E}">
        <p14:creationId xmlns:p14="http://schemas.microsoft.com/office/powerpoint/2010/main" val="3553776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Spy “remembers”">
            <a:extLst>
              <a:ext uri="{FF2B5EF4-FFF2-40B4-BE49-F238E27FC236}">
                <a16:creationId xmlns:a16="http://schemas.microsoft.com/office/drawing/2014/main" id="{55B5E0D7-4B69-CF00-F839-144DE1AADC84}"/>
              </a:ext>
            </a:extLst>
          </p:cNvPr>
          <p:cNvSpPr txBox="1"/>
          <p:nvPr/>
        </p:nvSpPr>
        <p:spPr>
          <a:xfrm>
            <a:off x="14594542" y="9753801"/>
            <a:ext cx="9789458" cy="1661991"/>
          </a:xfrm>
          <a:prstGeom prst="rect">
            <a:avLst/>
          </a:prstGeom>
          <a:noFill/>
          <a:ln w="38100" cap="flat">
            <a:solidFill>
              <a:schemeClr val="tx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err="1">
                <a:solidFill>
                  <a:srgbClr val="FF0000"/>
                </a:solidFill>
              </a:rPr>
              <a:t>MockReset</a:t>
            </a:r>
            <a:r>
              <a:rPr lang="en-US" dirty="0"/>
              <a:t> erases history; returns implementation to 'undefined'</a:t>
            </a:r>
            <a:endParaRPr dirty="0"/>
          </a:p>
        </p:txBody>
      </p:sp>
      <p:sp>
        <p:nvSpPr>
          <p:cNvPr id="4" name="Freeform: Shape 3">
            <a:extLst>
              <a:ext uri="{FF2B5EF4-FFF2-40B4-BE49-F238E27FC236}">
                <a16:creationId xmlns:a16="http://schemas.microsoft.com/office/drawing/2014/main" id="{0E82F4E8-5AE5-0001-851F-BA486B933011}"/>
              </a:ext>
            </a:extLst>
          </p:cNvPr>
          <p:cNvSpPr/>
          <p:nvPr/>
        </p:nvSpPr>
        <p:spPr>
          <a:xfrm>
            <a:off x="8348741" y="11441150"/>
            <a:ext cx="12828298" cy="1361047"/>
          </a:xfrm>
          <a:custGeom>
            <a:avLst/>
            <a:gdLst>
              <a:gd name="connsiteX0" fmla="*/ 10303727 w 12322971"/>
              <a:gd name="connsiteY0" fmla="*/ 0 h 1382728"/>
              <a:gd name="connsiteX1" fmla="*/ 11552664 w 12322971"/>
              <a:gd name="connsiteY1" fmla="*/ 1315844 h 1382728"/>
              <a:gd name="connsiteX2" fmla="*/ 0 w 12322971"/>
              <a:gd name="connsiteY2" fmla="*/ 1070517 h 1382728"/>
              <a:gd name="connsiteX0" fmla="*/ 10303727 w 12322971"/>
              <a:gd name="connsiteY0" fmla="*/ 0 h 1363179"/>
              <a:gd name="connsiteX1" fmla="*/ 11552664 w 12322971"/>
              <a:gd name="connsiteY1" fmla="*/ 1315844 h 1363179"/>
              <a:gd name="connsiteX2" fmla="*/ 0 w 12322971"/>
              <a:gd name="connsiteY2" fmla="*/ 1070517 h 1363179"/>
              <a:gd name="connsiteX0" fmla="*/ 10809054 w 12828298"/>
              <a:gd name="connsiteY0" fmla="*/ 0 h 1361047"/>
              <a:gd name="connsiteX1" fmla="*/ 12057991 w 12828298"/>
              <a:gd name="connsiteY1" fmla="*/ 1315844 h 1361047"/>
              <a:gd name="connsiteX2" fmla="*/ 0 w 12828298"/>
              <a:gd name="connsiteY2" fmla="*/ 1046454 h 1361047"/>
            </a:gdLst>
            <a:ahLst/>
            <a:cxnLst>
              <a:cxn ang="0">
                <a:pos x="connsiteX0" y="connsiteY0"/>
              </a:cxn>
              <a:cxn ang="0">
                <a:pos x="connsiteX1" y="connsiteY1"/>
              </a:cxn>
              <a:cxn ang="0">
                <a:pos x="connsiteX2" y="connsiteY2"/>
              </a:cxn>
            </a:cxnLst>
            <a:rect l="l" t="t" r="r" b="b"/>
            <a:pathLst>
              <a:path w="12828298" h="1361047">
                <a:moveTo>
                  <a:pt x="10809054" y="0"/>
                </a:moveTo>
                <a:cubicBezTo>
                  <a:pt x="12292166" y="568712"/>
                  <a:pt x="13775279" y="1137425"/>
                  <a:pt x="12057991" y="1315844"/>
                </a:cubicBezTo>
                <a:cubicBezTo>
                  <a:pt x="10340703" y="1494263"/>
                  <a:pt x="4941752" y="1089885"/>
                  <a:pt x="0" y="1046454"/>
                </a:cubicBezTo>
              </a:path>
            </a:pathLst>
          </a:custGeom>
          <a:noFill/>
          <a:ln w="25400" cap="flat">
            <a:solidFill>
              <a:schemeClr val="tx1"/>
            </a:solidFill>
            <a:prstDash val="solid"/>
            <a:miter lim="800000"/>
            <a:headEnd type="none" w="med" len="med"/>
            <a:tailEnd type="stealth" w="lg" len="lg"/>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You can mock Classes and Interfaces using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2030185" y="3049040"/>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mock&lt;</a:t>
            </a:r>
            <a:r>
              <a:rPr lang="en-US" sz="2700" dirty="0" err="1">
                <a:solidFill>
                  <a:srgbClr val="080808"/>
                </a:solidFill>
                <a:effectLst/>
                <a:highlight>
                  <a:srgbClr val="FFFF00"/>
                </a:highlight>
                <a:latin typeface="Consolas" panose="020B0609020204030204" pitchFamily="49" charset="0"/>
                <a:cs typeface="Consolas" panose="020B0609020204030204" pitchFamily="49" charset="0"/>
              </a:rPr>
              <a:t>IClockListener</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have been </a:t>
            </a:r>
            <a:r>
              <a:rPr lang="en-US" sz="2700">
                <a:solidFill>
                  <a:srgbClr val="067D17"/>
                </a:solidFill>
                <a:effectLst/>
                <a:latin typeface="Consolas" panose="020B0609020204030204" pitchFamily="49" charset="0"/>
                <a:cs typeface="Consolas" panose="020B0609020204030204" pitchFamily="49" charset="0"/>
              </a:rPr>
              <a:t>notified with 1</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highlight>
                  <a:srgbClr val="FFFF00"/>
                </a:highlight>
                <a:latin typeface="Consolas" panose="020B0609020204030204" pitchFamily="49" charset="0"/>
                <a:cs typeface="Consolas" panose="020B0609020204030204" pitchFamily="49" charset="0"/>
              </a:rPr>
              <a:t>listener1</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a:t>
            </a:r>
            <a:r>
              <a:rPr lang="en-US" sz="2700" dirty="0">
                <a:solidFill>
                  <a:srgbClr val="871094"/>
                </a:solidFill>
                <a:effectLst/>
                <a:highlight>
                  <a:srgbClr val="FFFF00"/>
                </a:highligh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have been notified with 1 and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D284F051-1748-A61F-1888-E4F1DAF06C96}"/>
              </a:ext>
            </a:extLst>
          </p:cNvPr>
          <p:cNvSpPr txBox="1"/>
          <p:nvPr/>
        </p:nvSpPr>
        <p:spPr>
          <a:xfrm>
            <a:off x="13642041" y="2000632"/>
            <a:ext cx="1222337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rgbClr val="0070C0"/>
                </a:solidFill>
                <a:hlinkClick r:id="rId3"/>
              </a:rPr>
              <a:t>https://www.npmjs.com/package/jest-mock-extended</a:t>
            </a:r>
            <a:r>
              <a:rPr lang="en-US" dirty="0">
                <a:solidFill>
                  <a:srgbClr val="0070C0"/>
                </a:solidFill>
              </a:rPr>
              <a:t> </a:t>
            </a:r>
          </a:p>
        </p:txBody>
      </p:sp>
      <p:sp>
        <p:nvSpPr>
          <p:cNvPr id="3" name="Rectangle 2">
            <a:extLst>
              <a:ext uri="{FF2B5EF4-FFF2-40B4-BE49-F238E27FC236}">
                <a16:creationId xmlns:a16="http://schemas.microsoft.com/office/drawing/2014/main" id="{24A21AE1-89C0-11A3-67BA-7FC9406ECC35}"/>
              </a:ext>
            </a:extLst>
          </p:cNvPr>
          <p:cNvSpPr/>
          <p:nvPr/>
        </p:nvSpPr>
        <p:spPr>
          <a:xfrm>
            <a:off x="15902884" y="8711443"/>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All the methods of </a:t>
            </a:r>
            <a:r>
              <a:rPr lang="en-US" sz="4400" dirty="0" err="1">
                <a:latin typeface="Ink Free" panose="03080402000500000000" pitchFamily="66" charset="0"/>
              </a:rPr>
              <a:t>IClockListener</a:t>
            </a:r>
            <a:r>
              <a:rPr lang="en-US" sz="4400" dirty="0">
                <a:latin typeface="Ink Free" panose="03080402000500000000" pitchFamily="66" charset="0"/>
              </a:rPr>
              <a:t> are mocked</a:t>
            </a:r>
            <a:r>
              <a:rPr lang="en-US" dirty="0">
                <a:latin typeface="Ink Free" panose="03080402000500000000" pitchFamily="66" charset="0"/>
              </a:rPr>
              <a:t>.</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8" name="Straight Connector 7">
            <a:extLst>
              <a:ext uri="{FF2B5EF4-FFF2-40B4-BE49-F238E27FC236}">
                <a16:creationId xmlns:a16="http://schemas.microsoft.com/office/drawing/2014/main" id="{875E20D5-DC65-0688-CA20-76DFB5FF0D8E}"/>
              </a:ext>
            </a:extLst>
          </p:cNvPr>
          <p:cNvCxnSpPr>
            <a:stCxn id="3" idx="1"/>
          </p:cNvCxnSpPr>
          <p:nvPr/>
        </p:nvCxnSpPr>
        <p:spPr>
          <a:xfrm flipH="1">
            <a:off x="13642041" y="9480884"/>
            <a:ext cx="2260843" cy="24063"/>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
        <p:nvSpPr>
          <p:cNvPr id="7" name="Rectangle 6">
            <a:extLst>
              <a:ext uri="{FF2B5EF4-FFF2-40B4-BE49-F238E27FC236}">
                <a16:creationId xmlns:a16="http://schemas.microsoft.com/office/drawing/2014/main" id="{B751934A-C3ED-CA99-8C73-96A7970CCB36}"/>
              </a:ext>
            </a:extLst>
          </p:cNvPr>
          <p:cNvSpPr/>
          <p:nvPr/>
        </p:nvSpPr>
        <p:spPr>
          <a:xfrm>
            <a:off x="7851260" y="6942487"/>
            <a:ext cx="6880429" cy="926139"/>
          </a:xfrm>
          <a:prstGeom prst="rect">
            <a:avLst/>
          </a:prstGeom>
          <a:no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9" name="Rectangle 8">
            <a:extLst>
              <a:ext uri="{FF2B5EF4-FFF2-40B4-BE49-F238E27FC236}">
                <a16:creationId xmlns:a16="http://schemas.microsoft.com/office/drawing/2014/main" id="{113A192E-7BEA-27C7-6DAE-5523391E818F}"/>
              </a:ext>
            </a:extLst>
          </p:cNvPr>
          <p:cNvSpPr/>
          <p:nvPr/>
        </p:nvSpPr>
        <p:spPr>
          <a:xfrm>
            <a:off x="16433013" y="5454650"/>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Construct a mock listener</a:t>
            </a:r>
          </a:p>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(1 line!)</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10" name="Straight Connector 9">
            <a:extLst>
              <a:ext uri="{FF2B5EF4-FFF2-40B4-BE49-F238E27FC236}">
                <a16:creationId xmlns:a16="http://schemas.microsoft.com/office/drawing/2014/main" id="{7E56B4A9-F070-22BD-9CCF-64E28FEED8D5}"/>
              </a:ext>
            </a:extLst>
          </p:cNvPr>
          <p:cNvCxnSpPr>
            <a:cxnSpLocks/>
            <a:stCxn id="9" idx="1"/>
          </p:cNvCxnSpPr>
          <p:nvPr/>
        </p:nvCxnSpPr>
        <p:spPr>
          <a:xfrm flipH="1" flipV="1">
            <a:off x="10058400" y="5454650"/>
            <a:ext cx="6374613" cy="769441"/>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94584140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grpSp>
        <p:nvGrpSpPr>
          <p:cNvPr id="7" name="Rectangle 4">
            <a:extLst>
              <a:ext uri="{FF2B5EF4-FFF2-40B4-BE49-F238E27FC236}">
                <a16:creationId xmlns:a16="http://schemas.microsoft.com/office/drawing/2014/main" id="{E61297E1-A1CB-938D-C678-9D7A4344A5CC}"/>
              </a:ext>
            </a:extLst>
          </p:cNvPr>
          <p:cNvGrpSpPr/>
          <p:nvPr/>
        </p:nvGrpSpPr>
        <p:grpSpPr>
          <a:xfrm>
            <a:off x="15682994" y="9587482"/>
            <a:ext cx="9789458" cy="2428197"/>
            <a:chOff x="-1869020" y="0"/>
            <a:chExt cx="7087995" cy="1119675"/>
          </a:xfrm>
        </p:grpSpPr>
        <p:sp>
          <p:nvSpPr>
            <p:cNvPr id="8" name="Rectangle">
              <a:extLst>
                <a:ext uri="{FF2B5EF4-FFF2-40B4-BE49-F238E27FC236}">
                  <a16:creationId xmlns:a16="http://schemas.microsoft.com/office/drawing/2014/main" id="{E57C6C66-AF2C-2D96-CA9A-873390575C1B}"/>
                </a:ext>
              </a:extLst>
            </p:cNvPr>
            <p:cNvSpPr/>
            <p:nvPr/>
          </p:nvSpPr>
          <p:spPr>
            <a:xfrm>
              <a:off x="-1" y="0"/>
              <a:ext cx="3252253" cy="111079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9" name="Spy “remembers”">
              <a:extLst>
                <a:ext uri="{FF2B5EF4-FFF2-40B4-BE49-F238E27FC236}">
                  <a16:creationId xmlns:a16="http://schemas.microsoft.com/office/drawing/2014/main" id="{BD9B86D5-2D1B-7981-4EF9-60EDE69466D9}"/>
                </a:ext>
              </a:extLst>
            </p:cNvPr>
            <p:cNvSpPr txBox="1"/>
            <p:nvPr/>
          </p:nvSpPr>
          <p:spPr>
            <a:xfrm>
              <a:off x="-1869020" y="12700"/>
              <a:ext cx="7087995" cy="1106975"/>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Real </a:t>
              </a:r>
            </a:p>
            <a:p>
              <a:r>
                <a:rPr lang="en-US" dirty="0"/>
                <a:t>implementation </a:t>
              </a:r>
            </a:p>
            <a:p>
              <a:r>
                <a:rPr lang="en-US" dirty="0"/>
                <a:t>is used</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iterate>
                                    <p:tmAbs val="0"/>
                                  </p:iterate>
                                  <p:childTnLst>
                                    <p:set>
                                      <p:cBhvr>
                                        <p:cTn id="11" fill="hold"/>
                                        <p:tgtEl>
                                          <p:spTgt spid="7"/>
                                        </p:tgtEl>
                                        <p:attrNameLst>
                                          <p:attrName>style.visibility</p:attrName>
                                        </p:attrNameLst>
                                      </p:cBhvr>
                                      <p:to>
                                        <p:strVal val="visible"/>
                                      </p:to>
                                    </p:se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P spid="7"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20"/>
            <a:ext cx="21031199" cy="6923610"/>
          </a:xfrm>
        </p:spPr>
        <p:txBody>
          <a:bodyPr>
            <a:noAutofit/>
          </a:bodyPr>
          <a:lstStyle/>
          <a:p>
            <a:r>
              <a:rPr lang="en-US" sz="6000" dirty="0"/>
              <a:t>You can specify </a:t>
            </a:r>
            <a:r>
              <a:rPr lang="en-US" sz="6000" i="1" dirty="0"/>
              <a:t>any</a:t>
            </a:r>
            <a:r>
              <a:rPr lang="en-US" sz="6000" dirty="0"/>
              <a:t> object, and </a:t>
            </a:r>
            <a:r>
              <a:rPr lang="en-US" sz="6000" i="1" dirty="0"/>
              <a:t>any</a:t>
            </a:r>
            <a:r>
              <a:rPr lang="en-US" sz="6000" dirty="0"/>
              <a:t> method name (even private methods)</a:t>
            </a:r>
          </a:p>
          <a:p>
            <a:r>
              <a:rPr lang="en-US" sz="6000" dirty="0"/>
              <a:t>Spy on objects </a:t>
            </a:r>
            <a:r>
              <a:rPr lang="en-US" sz="6000" i="1" dirty="0"/>
              <a:t>or</a:t>
            </a:r>
            <a:r>
              <a:rPr lang="en-US" sz="6000" dirty="0"/>
              <a:t> entire modules</a:t>
            </a:r>
          </a:p>
          <a:p>
            <a:r>
              <a:rPr lang="en-US" sz="6000" dirty="0"/>
              <a:t>The spy logs </a:t>
            </a:r>
            <a:r>
              <a:rPr lang="en-US" sz="6000" i="1" dirty="0"/>
              <a:t>all</a:t>
            </a:r>
            <a:r>
              <a:rPr lang="en-US" sz="6000" dirty="0"/>
              <a:t> calls to that method of that object or module</a:t>
            </a:r>
          </a:p>
          <a:p>
            <a:r>
              <a:rPr lang="en-US" sz="6000" dirty="0"/>
              <a:t>The call to the </a:t>
            </a:r>
            <a:r>
              <a:rPr lang="en-US" sz="6000" b="1" dirty="0"/>
              <a:t>original still gets made</a:t>
            </a:r>
            <a:r>
              <a:rPr lang="en-US" sz="6000" dirty="0"/>
              <a:t>, unless the spy explicitly supplies a substitute</a:t>
            </a:r>
          </a:p>
          <a:p>
            <a:pPr lvl="1"/>
            <a:r>
              <a:rPr lang="en-US" sz="6000" dirty="0"/>
              <a:t>we'll illustrate this a few slides from now.</a:t>
            </a:r>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
        <p:nvSpPr>
          <p:cNvPr id="5" name="TextBox 4">
            <a:extLst>
              <a:ext uri="{FF2B5EF4-FFF2-40B4-BE49-F238E27FC236}">
                <a16:creationId xmlns:a16="http://schemas.microsoft.com/office/drawing/2014/main" id="{1C1FB642-D09D-B38E-A261-BD1BAA5695E8}"/>
              </a:ext>
            </a:extLst>
          </p:cNvPr>
          <p:cNvSpPr txBox="1"/>
          <p:nvPr/>
        </p:nvSpPr>
        <p:spPr>
          <a:xfrm>
            <a:off x="14814175" y="1874481"/>
            <a:ext cx="1578684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t>Syntax: </a:t>
            </a:r>
            <a:r>
              <a:rPr lang="en-US" dirty="0" err="1"/>
              <a:t>jest.spyOn</a:t>
            </a:r>
            <a:r>
              <a:rPr lang="en-US" dirty="0"/>
              <a:t>(object, </a:t>
            </a:r>
            <a:r>
              <a:rPr lang="en-US" dirty="0" err="1"/>
              <a:t>methodName</a:t>
            </a:r>
            <a:r>
              <a:rPr lang="en-US" dirty="0"/>
              <a:t>)</a:t>
            </a:r>
          </a:p>
        </p:txBody>
      </p:sp>
    </p:spTree>
    <p:extLst>
      <p:ext uri="{BB962C8B-B14F-4D97-AF65-F5344CB8AC3E}">
        <p14:creationId xmlns:p14="http://schemas.microsoft.com/office/powerpoint/2010/main" val="20597667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397" y="3432004"/>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
        <p:nvSpPr>
          <p:cNvPr id="3" name="Text Placeholder 2">
            <a:extLst>
              <a:ext uri="{FF2B5EF4-FFF2-40B4-BE49-F238E27FC236}">
                <a16:creationId xmlns:a16="http://schemas.microsoft.com/office/drawing/2014/main" id="{43B8C260-0AEF-A96E-1A51-8B9C06FB951C}"/>
              </a:ext>
            </a:extLst>
          </p:cNvPr>
          <p:cNvSpPr>
            <a:spLocks noGrp="1"/>
          </p:cNvSpPr>
          <p:nvPr>
            <p:ph type="body" idx="1"/>
          </p:nvPr>
        </p:nvSpPr>
        <p:spPr>
          <a:xfrm>
            <a:off x="1676397" y="11470677"/>
            <a:ext cx="21031199" cy="2651126"/>
          </a:xfrm>
        </p:spPr>
        <p:txBody>
          <a:bodyPr>
            <a:normAutofit/>
          </a:bodyPr>
          <a:lstStyle/>
          <a:p>
            <a:r>
              <a:rPr lang="en-US" dirty="0"/>
              <a:t>GET call was made to </a:t>
            </a:r>
            <a:r>
              <a:rPr lang="en-US" b="0" dirty="0">
                <a:solidFill>
                  <a:srgbClr val="A31515"/>
                </a:solidFill>
                <a:effectLst/>
                <a:latin typeface="Consolas" panose="020B0609020204030204" pitchFamily="49" charset="0"/>
              </a:rPr>
              <a:t>https://httpbin.org</a:t>
            </a:r>
            <a:r>
              <a:rPr lang="en-US" dirty="0"/>
              <a:t> </a:t>
            </a:r>
          </a:p>
        </p:txBody>
      </p:sp>
    </p:spTree>
    <p:extLst>
      <p:ext uri="{BB962C8B-B14F-4D97-AF65-F5344CB8AC3E}">
        <p14:creationId xmlns:p14="http://schemas.microsoft.com/office/powerpoint/2010/main" val="241809608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083EE-C5BC-3945-7144-881820EDAAC0}"/>
              </a:ext>
            </a:extLst>
          </p:cNvPr>
          <p:cNvSpPr>
            <a:spLocks noGrp="1"/>
          </p:cNvSpPr>
          <p:nvPr>
            <p:ph type="title"/>
          </p:nvPr>
        </p:nvSpPr>
        <p:spPr/>
        <p:txBody>
          <a:bodyPr/>
          <a:lstStyle/>
          <a:p>
            <a:r>
              <a:rPr lang="en-US" dirty="0"/>
              <a:t>Integration Testing</a:t>
            </a:r>
          </a:p>
        </p:txBody>
      </p:sp>
      <p:sp>
        <p:nvSpPr>
          <p:cNvPr id="3" name="Text Placeholder 2">
            <a:extLst>
              <a:ext uri="{FF2B5EF4-FFF2-40B4-BE49-F238E27FC236}">
                <a16:creationId xmlns:a16="http://schemas.microsoft.com/office/drawing/2014/main" id="{45862654-8DA9-7F06-CD01-4ABC4AAA61A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70559378"/>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 even enormous</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66507" y="3528159"/>
            <a:ext cx="9768347" cy="5500043"/>
          </a:xfrm>
        </p:spPr>
        <p:txBody>
          <a:bodyPr>
            <a:normAutofit/>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12570363" y="3092695"/>
            <a:ext cx="10137237" cy="4580493"/>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5" y="854341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07339" y="6950690"/>
                <a:ext cx="956676" cy="1074874"/>
                <a:chOff x="-130045" y="-455572"/>
                <a:chExt cx="956674" cy="1074873"/>
              </a:xfrm>
            </p:grpSpPr>
            <p:sp>
              <p:nvSpPr>
                <p:cNvPr id="22" name="Mork">
                  <a:extLst>
                    <a:ext uri="{FF2B5EF4-FFF2-40B4-BE49-F238E27FC236}">
                      <a16:creationId xmlns:a16="http://schemas.microsoft.com/office/drawing/2014/main" id="{C89004A6-19C5-DED7-2945-7F9F3A29AED4}"/>
                    </a:ext>
                  </a:extLst>
                </p:cNvPr>
                <p:cNvSpPr/>
                <p:nvPr/>
              </p:nvSpPr>
              <p:spPr>
                <a:xfrm>
                  <a:off x="-130045" y="-455572"/>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979858" y="5436282"/>
              <a:ext cx="3894728" cy="3027335"/>
              <a:chOff x="159880" y="-374102"/>
              <a:chExt cx="3894726" cy="1774881"/>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159880" y="-374102"/>
                <a:ext cx="3894726" cy="435228"/>
              </a:xfrm>
              <a:prstGeom prst="rect">
                <a:avLst/>
              </a:prstGeom>
              <a:ln w="12700" cap="flat">
                <a:noFill/>
                <a:miter lim="400000"/>
              </a:ln>
              <a:effectLst/>
            </p:spPr>
          </p:pic>
        </p:grpSp>
      </p:grpSp>
      <p:sp>
        <p:nvSpPr>
          <p:cNvPr id="2" name="Rectangle">
            <a:extLst>
              <a:ext uri="{FF2B5EF4-FFF2-40B4-BE49-F238E27FC236}">
                <a16:creationId xmlns:a16="http://schemas.microsoft.com/office/drawing/2014/main" id="{F16F4F23-91B9-6675-BDE8-64FFBB9B44DC}"/>
              </a:ext>
            </a:extLst>
          </p:cNvPr>
          <p:cNvSpPr/>
          <p:nvPr/>
        </p:nvSpPr>
        <p:spPr>
          <a:xfrm>
            <a:off x="6296812" y="793202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4" name="Rectangle">
            <a:extLst>
              <a:ext uri="{FF2B5EF4-FFF2-40B4-BE49-F238E27FC236}">
                <a16:creationId xmlns:a16="http://schemas.microsoft.com/office/drawing/2014/main" id="{76A005CD-2069-D3CD-6FE9-D5E679E0B247}"/>
              </a:ext>
            </a:extLst>
          </p:cNvPr>
          <p:cNvSpPr/>
          <p:nvPr/>
        </p:nvSpPr>
        <p:spPr>
          <a:xfrm>
            <a:off x="19366106" y="793202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5" name="1 class of one program running on a web server">
            <a:extLst>
              <a:ext uri="{FF2B5EF4-FFF2-40B4-BE49-F238E27FC236}">
                <a16:creationId xmlns:a16="http://schemas.microsoft.com/office/drawing/2014/main" id="{97A19BD8-33E1-DEAA-320D-FA9B5B1A5B95}"/>
              </a:ext>
            </a:extLst>
          </p:cNvPr>
          <p:cNvSpPr txBox="1"/>
          <p:nvPr/>
        </p:nvSpPr>
        <p:spPr>
          <a:xfrm>
            <a:off x="19531599" y="1115119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6" name="Group">
            <a:extLst>
              <a:ext uri="{FF2B5EF4-FFF2-40B4-BE49-F238E27FC236}">
                <a16:creationId xmlns:a16="http://schemas.microsoft.com/office/drawing/2014/main" id="{67A49C67-DACC-9ADF-3618-772A8F8546CB}"/>
              </a:ext>
            </a:extLst>
          </p:cNvPr>
          <p:cNvGrpSpPr/>
          <p:nvPr/>
        </p:nvGrpSpPr>
        <p:grpSpPr>
          <a:xfrm>
            <a:off x="15580200" y="9855721"/>
            <a:ext cx="3010508" cy="1683282"/>
            <a:chOff x="0" y="0"/>
            <a:chExt cx="3010507" cy="1683281"/>
          </a:xfrm>
        </p:grpSpPr>
        <p:sp>
          <p:nvSpPr>
            <p:cNvPr id="7" name="1 process running on a web server">
              <a:extLst>
                <a:ext uri="{FF2B5EF4-FFF2-40B4-BE49-F238E27FC236}">
                  <a16:creationId xmlns:a16="http://schemas.microsoft.com/office/drawing/2014/main" id="{253393BC-2CB9-0F2E-B9E4-4E8CD69DD362}"/>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2" name="Image" descr="Image">
              <a:extLst>
                <a:ext uri="{FF2B5EF4-FFF2-40B4-BE49-F238E27FC236}">
                  <a16:creationId xmlns:a16="http://schemas.microsoft.com/office/drawing/2014/main" id="{1A220660-014A-0038-A607-88FE20AEDBEE}"/>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6" name="Group">
            <a:extLst>
              <a:ext uri="{FF2B5EF4-FFF2-40B4-BE49-F238E27FC236}">
                <a16:creationId xmlns:a16="http://schemas.microsoft.com/office/drawing/2014/main" id="{9ED31CC6-2139-D5E3-3A5B-4C0BECB11A11}"/>
              </a:ext>
            </a:extLst>
          </p:cNvPr>
          <p:cNvGrpSpPr/>
          <p:nvPr/>
        </p:nvGrpSpPr>
        <p:grpSpPr>
          <a:xfrm>
            <a:off x="20623537" y="9952292"/>
            <a:ext cx="826630" cy="1074873"/>
            <a:chOff x="0" y="0"/>
            <a:chExt cx="826628" cy="1074872"/>
          </a:xfrm>
        </p:grpSpPr>
        <p:sp>
          <p:nvSpPr>
            <p:cNvPr id="27" name="Mork">
              <a:extLst>
                <a:ext uri="{FF2B5EF4-FFF2-40B4-BE49-F238E27FC236}">
                  <a16:creationId xmlns:a16="http://schemas.microsoft.com/office/drawing/2014/main" id="{09A4F2A0-2790-6A81-6890-F63F7E5C3633}"/>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8" name="Triangle">
              <a:extLst>
                <a:ext uri="{FF2B5EF4-FFF2-40B4-BE49-F238E27FC236}">
                  <a16:creationId xmlns:a16="http://schemas.microsoft.com/office/drawing/2014/main" id="{2F874745-FE5B-9958-3AD9-F54EE96344A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9" name="Unit">
            <a:extLst>
              <a:ext uri="{FF2B5EF4-FFF2-40B4-BE49-F238E27FC236}">
                <a16:creationId xmlns:a16="http://schemas.microsoft.com/office/drawing/2014/main" id="{7D413F3E-73E4-7F74-169E-E135B0D197C6}"/>
              </a:ext>
            </a:extLst>
          </p:cNvPr>
          <p:cNvSpPr txBox="1"/>
          <p:nvPr/>
        </p:nvSpPr>
        <p:spPr>
          <a:xfrm>
            <a:off x="20597381" y="811819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30" name="Integration">
            <a:extLst>
              <a:ext uri="{FF2B5EF4-FFF2-40B4-BE49-F238E27FC236}">
                <a16:creationId xmlns:a16="http://schemas.microsoft.com/office/drawing/2014/main" id="{BA258405-37FE-E6DB-ABF5-8B2017E816BF}"/>
              </a:ext>
            </a:extLst>
          </p:cNvPr>
          <p:cNvSpPr txBox="1"/>
          <p:nvPr/>
        </p:nvSpPr>
        <p:spPr>
          <a:xfrm>
            <a:off x="15983958" y="811819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31" name="Group">
            <a:extLst>
              <a:ext uri="{FF2B5EF4-FFF2-40B4-BE49-F238E27FC236}">
                <a16:creationId xmlns:a16="http://schemas.microsoft.com/office/drawing/2014/main" id="{A0BDA488-E4CB-AAF4-4D62-D53A27DB065E}"/>
              </a:ext>
            </a:extLst>
          </p:cNvPr>
          <p:cNvGrpSpPr/>
          <p:nvPr/>
        </p:nvGrpSpPr>
        <p:grpSpPr>
          <a:xfrm>
            <a:off x="11105159" y="10575751"/>
            <a:ext cx="3894726" cy="945158"/>
            <a:chOff x="0" y="0"/>
            <a:chExt cx="3894725" cy="945156"/>
          </a:xfrm>
        </p:grpSpPr>
        <p:sp>
          <p:nvSpPr>
            <p:cNvPr id="32" name="1 web server in a cluster of 100,000">
              <a:extLst>
                <a:ext uri="{FF2B5EF4-FFF2-40B4-BE49-F238E27FC236}">
                  <a16:creationId xmlns:a16="http://schemas.microsoft.com/office/drawing/2014/main" id="{51700E06-3CFE-6C23-6F62-1D1D2D6F9299}"/>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3" name="Image" descr="Image">
              <a:extLst>
                <a:ext uri="{FF2B5EF4-FFF2-40B4-BE49-F238E27FC236}">
                  <a16:creationId xmlns:a16="http://schemas.microsoft.com/office/drawing/2014/main" id="{6EB40FAD-2778-26C5-A317-3728569A7823}"/>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4" name="Group">
            <a:extLst>
              <a:ext uri="{FF2B5EF4-FFF2-40B4-BE49-F238E27FC236}">
                <a16:creationId xmlns:a16="http://schemas.microsoft.com/office/drawing/2014/main" id="{BAA98715-D127-6FA1-4B31-BDA3270B4DDC}"/>
              </a:ext>
            </a:extLst>
          </p:cNvPr>
          <p:cNvGrpSpPr/>
          <p:nvPr/>
        </p:nvGrpSpPr>
        <p:grpSpPr>
          <a:xfrm>
            <a:off x="6515331" y="8228494"/>
            <a:ext cx="4561743" cy="3471244"/>
            <a:chOff x="0" y="0"/>
            <a:chExt cx="4561741" cy="3471243"/>
          </a:xfrm>
        </p:grpSpPr>
        <p:sp>
          <p:nvSpPr>
            <p:cNvPr id="35" name="1 Google product in the entire Google ecosystem">
              <a:extLst>
                <a:ext uri="{FF2B5EF4-FFF2-40B4-BE49-F238E27FC236}">
                  <a16:creationId xmlns:a16="http://schemas.microsoft.com/office/drawing/2014/main" id="{A357CD38-F992-7E82-448C-543A911FED25}"/>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6" name="Cloud">
              <a:extLst>
                <a:ext uri="{FF2B5EF4-FFF2-40B4-BE49-F238E27FC236}">
                  <a16:creationId xmlns:a16="http://schemas.microsoft.com/office/drawing/2014/main" id="{3AB040F9-FE6A-93CA-E542-DCABC0E002D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extLst>
      <p:ext uri="{BB962C8B-B14F-4D97-AF65-F5344CB8AC3E}">
        <p14:creationId xmlns:p14="http://schemas.microsoft.com/office/powerpoint/2010/main" val="290138357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lang="en-US" dirty="0"/>
              <a:t>Unit Testing</a:t>
            </a:r>
            <a:endParaRPr dirty="0"/>
          </a:p>
          <a:p>
            <a:pPr marL="859536" lvl="1" indent="-429768" defTabSz="1719072">
              <a:spcBef>
                <a:spcPts val="900"/>
              </a:spcBef>
              <a:defRPr sz="4512"/>
            </a:pPr>
            <a:r>
              <a:rPr dirty="0"/>
              <a:t>Does the SUT satisfy its specification? </a:t>
            </a:r>
            <a:endParaRPr lang="en-US" dirty="0"/>
          </a:p>
          <a:p>
            <a:pPr marL="429768" indent="-429768" defTabSz="1719072">
              <a:spcBef>
                <a:spcPts val="1800"/>
              </a:spcBef>
              <a:defRPr sz="5264"/>
            </a:pPr>
            <a:r>
              <a:rPr lang="en-US" dirty="0"/>
              <a:t>Integration Testing</a:t>
            </a:r>
          </a:p>
          <a:p>
            <a:pPr marL="963168" lvl="1" indent="-429768" defTabSz="1719072">
              <a:spcBef>
                <a:spcPts val="1800"/>
              </a:spcBef>
              <a:defRPr sz="5264"/>
            </a:pPr>
            <a:r>
              <a:rPr lang="en-US" dirty="0"/>
              <a:t>Do the SUT and its context work correctly </a:t>
            </a:r>
            <a:r>
              <a:rPr lang="en-US" i="1" dirty="0"/>
              <a:t>together</a:t>
            </a:r>
            <a:r>
              <a:rPr lang="en-US" dirty="0"/>
              <a:t>?</a:t>
            </a:r>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can be done in many ways</a:t>
            </a:r>
            <a:endParaRPr dirty="0"/>
          </a:p>
        </p:txBody>
      </p:sp>
      <p:sp>
        <p:nvSpPr>
          <p:cNvPr id="5" name="Text Placeholder 4">
            <a:extLst>
              <a:ext uri="{FF2B5EF4-FFF2-40B4-BE49-F238E27FC236}">
                <a16:creationId xmlns:a16="http://schemas.microsoft.com/office/drawing/2014/main" id="{AD18D943-4793-BE25-E42D-EA014784ECB7}"/>
              </a:ext>
            </a:extLst>
          </p:cNvPr>
          <p:cNvSpPr>
            <a:spLocks noGrp="1"/>
          </p:cNvSpPr>
          <p:nvPr>
            <p:ph type="body" idx="1"/>
          </p:nvPr>
        </p:nvSpPr>
        <p:spPr>
          <a:xfrm>
            <a:off x="15388683" y="3460627"/>
            <a:ext cx="7794136" cy="5704425"/>
          </a:xfrm>
        </p:spPr>
        <p:txBody>
          <a:bodyPr>
            <a:normAutofit lnSpcReduction="10000"/>
          </a:bodyPr>
          <a:lstStyle/>
          <a:p>
            <a:r>
              <a:rPr lang="en-US" dirty="0"/>
              <a:t>All at once ("Big Bang")</a:t>
            </a:r>
          </a:p>
          <a:p>
            <a:r>
              <a:rPr lang="en-US" dirty="0"/>
              <a:t>Top-down</a:t>
            </a:r>
          </a:p>
          <a:p>
            <a:r>
              <a:rPr lang="en-US" dirty="0"/>
              <a:t>Bottom-up</a:t>
            </a:r>
          </a:p>
          <a:p>
            <a:r>
              <a:rPr lang="en-US" dirty="0"/>
              <a:t>Middle-out</a:t>
            </a:r>
          </a:p>
          <a:p>
            <a:r>
              <a:rPr lang="en-US" dirty="0"/>
              <a:t>Top-Bottom-Middle</a:t>
            </a:r>
          </a:p>
          <a:p>
            <a:r>
              <a:rPr lang="en-US" dirty="0"/>
              <a:t>etc., etc., etc.</a:t>
            </a:r>
          </a:p>
        </p:txBody>
      </p:sp>
      <p:pic>
        <p:nvPicPr>
          <p:cNvPr id="3" name="Picture 2">
            <a:extLst>
              <a:ext uri="{FF2B5EF4-FFF2-40B4-BE49-F238E27FC236}">
                <a16:creationId xmlns:a16="http://schemas.microsoft.com/office/drawing/2014/main" id="{24FB4F0E-2C59-8CB6-63D6-FF11C6412E28}"/>
              </a:ext>
            </a:extLst>
          </p:cNvPr>
          <p:cNvPicPr>
            <a:picLocks noChangeAspect="1"/>
          </p:cNvPicPr>
          <p:nvPr/>
        </p:nvPicPr>
        <p:blipFill>
          <a:blip r:embed="rId3"/>
          <a:stretch>
            <a:fillRect/>
          </a:stretch>
        </p:blipFill>
        <p:spPr>
          <a:xfrm>
            <a:off x="1676400" y="3035630"/>
            <a:ext cx="12861768" cy="9899784"/>
          </a:xfrm>
          <a:prstGeom prst="rect">
            <a:avLst/>
          </a:prstGeom>
        </p:spPr>
      </p:pic>
    </p:spTree>
    <p:extLst>
      <p:ext uri="{BB962C8B-B14F-4D97-AF65-F5344CB8AC3E}">
        <p14:creationId xmlns:p14="http://schemas.microsoft.com/office/powerpoint/2010/main" val="113667184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rPr dirty="0"/>
              <a:t>How big is my test?</a:t>
            </a:r>
            <a:r>
              <a:rPr lang="en-US" dirty="0"/>
              <a:t> Google’s Classification</a:t>
            </a:r>
            <a:endParaRPr dirty="0"/>
          </a:p>
        </p:txBody>
      </p:sp>
      <p:sp>
        <p:nvSpPr>
          <p:cNvPr id="232" name="Small: run in a single thread, can’t sleep, perform I/O or making blocking calls…"/>
          <p:cNvSpPr txBox="1">
            <a:spLocks noGrp="1"/>
          </p:cNvSpPr>
          <p:nvPr>
            <p:ph type="body" idx="1"/>
          </p:nvPr>
        </p:nvSpPr>
        <p:spPr>
          <a:xfrm>
            <a:off x="1676400" y="3388975"/>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31</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32</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Integration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Flaky test failures are false alarms</a:t>
            </a:r>
          </a:p>
          <a:p>
            <a:r>
              <a:rPr dirty="0"/>
              <a:t>Most common cause of flaky test failures: “async wait” - tests that expect some asynchronous action to occur within a timeout</a:t>
            </a:r>
          </a:p>
          <a:p>
            <a:r>
              <a:rPr lang="en-US" dirty="0"/>
              <a:t>UI Testing is often flaky and slower</a:t>
            </a:r>
          </a:p>
          <a:p>
            <a:r>
              <a:rPr dirty="0"/>
              <a:t>Good tests avoid relying on timing</a:t>
            </a:r>
            <a:endParaRPr lang="en-US" dirty="0"/>
          </a:p>
          <a:p>
            <a:r>
              <a:rPr lang="en-US" dirty="0"/>
              <a:t>Good tests avoid relying on the order in which the tests are run</a:t>
            </a:r>
            <a:endParaRPr dirty="0"/>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476450" indent="-476450" defTabSz="2413953">
              <a:lnSpc>
                <a:spcPct val="100000"/>
              </a:lnSpc>
              <a:spcBef>
                <a:spcPts val="2400"/>
              </a:spcBef>
              <a:defRPr sz="4752"/>
            </a:pPr>
            <a:r>
              <a:rPr sz="5400" dirty="0"/>
              <a:t>Most common root cause of flakiness</a:t>
            </a:r>
          </a:p>
          <a:p>
            <a:pPr marL="476450" indent="-476450" defTabSz="2413953">
              <a:lnSpc>
                <a:spcPct val="100000"/>
              </a:lnSpc>
              <a:spcBef>
                <a:spcPts val="2400"/>
              </a:spcBef>
              <a:defRPr sz="4752"/>
            </a:pPr>
            <a:r>
              <a:rPr sz="5400" dirty="0"/>
              <a:t>Difficult to avoid, but </a:t>
            </a:r>
            <a:r>
              <a:rPr lang="en-US" sz="5400" dirty="0"/>
              <a:t>there are mitigations</a:t>
            </a:r>
            <a:r>
              <a:rPr sz="5400" dirty="0"/>
              <a:t>:</a:t>
            </a:r>
          </a:p>
          <a:p>
            <a:pPr marL="853640" lvl="1" indent="-476450" defTabSz="2413953">
              <a:lnSpc>
                <a:spcPct val="100000"/>
              </a:lnSpc>
              <a:spcBef>
                <a:spcPts val="2400"/>
              </a:spcBef>
              <a:buSzPct val="100000"/>
              <a:defRPr sz="4752"/>
            </a:pPr>
            <a:r>
              <a:rPr sz="5400" dirty="0"/>
              <a:t>Have more “small” tests that don’t require concurrency</a:t>
            </a:r>
          </a:p>
          <a:p>
            <a:pPr marL="853640" lvl="1" indent="-476450" defTabSz="2413953">
              <a:lnSpc>
                <a:spcPct val="100000"/>
              </a:lnSpc>
              <a:spcBef>
                <a:spcPts val="2400"/>
              </a:spcBef>
              <a:buSzPct val="100000"/>
              <a:defRPr sz="4752"/>
            </a:pPr>
            <a:r>
              <a:rPr sz="5400" dirty="0"/>
              <a:t>Ensure sufficient resources available for running tests</a:t>
            </a:r>
          </a:p>
          <a:p>
            <a:pPr marL="853640" lvl="1" indent="-476450" defTabSz="2413953">
              <a:lnSpc>
                <a:spcPct val="100000"/>
              </a:lnSpc>
              <a:spcBef>
                <a:spcPts val="2400"/>
              </a:spcBef>
              <a:buSzPct val="100000"/>
              <a:defRPr sz="4752"/>
            </a:pPr>
            <a:r>
              <a:rPr sz="5400"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Avoiding the GUI can help reduce flakiness</a:t>
            </a:r>
            <a:endParaRPr dirty="0"/>
          </a:p>
        </p:txBody>
      </p:sp>
      <p:sp>
        <p:nvSpPr>
          <p:cNvPr id="437" name="The first time the test runs, it saves a “snapshot” of the rendered GUI…"/>
          <p:cNvSpPr txBox="1">
            <a:spLocks noGrp="1"/>
          </p:cNvSpPr>
          <p:nvPr>
            <p:ph type="body" idx="1"/>
          </p:nvPr>
        </p:nvSpPr>
        <p:spPr>
          <a:prstGeom prst="rect">
            <a:avLst/>
          </a:prstGeom>
        </p:spPr>
        <p:txBody>
          <a:bodyPr/>
          <a:lstStyle/>
          <a:p>
            <a:r>
              <a:rPr lang="en-US" dirty="0"/>
              <a:t>GUI makes your tests slow. </a:t>
            </a:r>
          </a:p>
          <a:p>
            <a:r>
              <a:rPr lang="en-US" dirty="0"/>
              <a:t>To help reduce flakiness:</a:t>
            </a:r>
          </a:p>
          <a:p>
            <a:pPr lvl="1"/>
            <a:r>
              <a:rPr lang="en-US" dirty="0"/>
              <a:t>find a way to fire real HTTP requests without the browser (e.g., </a:t>
            </a:r>
            <a:r>
              <a:rPr lang="en-US" dirty="0" err="1"/>
              <a:t>supertest</a:t>
            </a:r>
            <a:r>
              <a:rPr lang="en-US" dirty="0"/>
              <a:t> library)</a:t>
            </a:r>
          </a:p>
          <a:p>
            <a:pPr lvl="1"/>
            <a:r>
              <a:rPr lang="en-US" dirty="0"/>
              <a:t>actual dependencies instead of mocks</a:t>
            </a:r>
          </a:p>
          <a:p>
            <a:pPr lvl="1"/>
            <a:r>
              <a:rPr lang="en-US" dirty="0"/>
              <a:t>Setup the test data before every test</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35</a:t>
            </a:fld>
            <a:endParaRPr/>
          </a:p>
        </p:txBody>
      </p:sp>
    </p:spTree>
    <p:extLst>
      <p:ext uri="{BB962C8B-B14F-4D97-AF65-F5344CB8AC3E}">
        <p14:creationId xmlns:p14="http://schemas.microsoft.com/office/powerpoint/2010/main" val="416155752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can be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3" name="The first time the test runs, it saves a “snapshot” of the rendered GUI…">
            <a:extLst>
              <a:ext uri="{FF2B5EF4-FFF2-40B4-BE49-F238E27FC236}">
                <a16:creationId xmlns:a16="http://schemas.microsoft.com/office/drawing/2014/main" id="{D51DB2FE-A129-55D7-9AB3-7B6029CAD9C2}"/>
              </a:ext>
            </a:extLst>
          </p:cNvPr>
          <p:cNvSpPr txBox="1">
            <a:spLocks/>
          </p:cNvSpPr>
          <p:nvPr/>
        </p:nvSpPr>
        <p:spPr>
          <a:xfrm>
            <a:off x="1676400" y="10418544"/>
            <a:ext cx="15774692" cy="2451636"/>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Most effective end-to-end tests focus on high value user interactions (UI Testing)</a:t>
            </a:r>
          </a:p>
          <a:p>
            <a:pPr hangingPunct="1"/>
            <a:endParaRPr lang="en-US" dirty="0"/>
          </a:p>
        </p:txBody>
      </p:sp>
    </p:spTree>
    <p:extLst>
      <p:ext uri="{BB962C8B-B14F-4D97-AF65-F5344CB8AC3E}">
        <p14:creationId xmlns:p14="http://schemas.microsoft.com/office/powerpoint/2010/main" val="191594290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E9B4A-FC34-5EEA-0082-E3830F0A94C6}"/>
              </a:ext>
            </a:extLst>
          </p:cNvPr>
          <p:cNvSpPr>
            <a:spLocks noGrp="1"/>
          </p:cNvSpPr>
          <p:nvPr>
            <p:ph type="title"/>
          </p:nvPr>
        </p:nvSpPr>
        <p:spPr/>
        <p:txBody>
          <a:bodyPr/>
          <a:lstStyle/>
          <a:p>
            <a:r>
              <a:rPr lang="en-US" dirty="0"/>
              <a:t>Acceptance Testing</a:t>
            </a:r>
          </a:p>
        </p:txBody>
      </p:sp>
    </p:spTree>
    <p:extLst>
      <p:ext uri="{BB962C8B-B14F-4D97-AF65-F5344CB8AC3E}">
        <p14:creationId xmlns:p14="http://schemas.microsoft.com/office/powerpoint/2010/main" val="778068275"/>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Acceptance Tests can be formulated as </a:t>
            </a:r>
            <a:r>
              <a:rPr lang="en-US" dirty="0">
                <a:solidFill>
                  <a:srgbClr val="FF0000"/>
                </a:solidFill>
              </a:rPr>
              <a:t>scenarios</a:t>
            </a:r>
            <a:endParaRPr dirty="0">
              <a:solidFill>
                <a:srgbClr val="FF0000"/>
              </a:solidFill>
            </a:endParaRPr>
          </a:p>
        </p:txBody>
      </p:sp>
      <p:sp>
        <p:nvSpPr>
          <p:cNvPr id="437" name="The first time the test runs, it saves a “snapshot” of the rendered GUI…"/>
          <p:cNvSpPr txBox="1">
            <a:spLocks noGrp="1"/>
          </p:cNvSpPr>
          <p:nvPr>
            <p:ph type="body" idx="1"/>
          </p:nvPr>
        </p:nvSpPr>
        <p:spPr>
          <a:xfrm>
            <a:off x="1676400" y="3000319"/>
            <a:ext cx="19743420" cy="8702677"/>
          </a:xfrm>
          <a:prstGeom prst="rect">
            <a:avLst/>
          </a:prstGeom>
        </p:spPr>
        <p:txBody>
          <a:bodyPr>
            <a:normAutofit/>
          </a:bodyPr>
          <a:lstStyle/>
          <a:p>
            <a:r>
              <a:rPr lang="en-US" dirty="0"/>
              <a:t>Acceptance tests are written to verify behavior from a user’s perspective.</a:t>
            </a:r>
          </a:p>
          <a:p>
            <a:r>
              <a:rPr lang="en-US" dirty="0"/>
              <a:t>The focus is on treating the application as a black-box</a:t>
            </a:r>
          </a:p>
          <a:p>
            <a:r>
              <a:rPr lang="en-US" dirty="0"/>
              <a:t>Tests may be specified as </a:t>
            </a:r>
            <a:r>
              <a:rPr lang="en-US" dirty="0">
                <a:solidFill>
                  <a:srgbClr val="FF0000"/>
                </a:solidFill>
              </a:rPr>
              <a:t>given-when-then scenarios</a:t>
            </a:r>
            <a:r>
              <a:rPr lang="en-US" dirty="0"/>
              <a:t>:</a:t>
            </a:r>
          </a:p>
          <a:p>
            <a:pPr marL="457200" lvl="1" indent="0">
              <a:buNone/>
            </a:pPr>
            <a:r>
              <a:rPr lang="en-US" i="1" dirty="0">
                <a:solidFill>
                  <a:schemeClr val="accent1">
                    <a:lumMod val="75000"/>
                  </a:schemeClr>
                </a:solidFill>
                <a:effectLst/>
                <a:latin typeface="Arial" panose="020B0604020202020204" pitchFamily="34" charset="0"/>
              </a:rPr>
              <a:t>given</a:t>
            </a:r>
            <a:r>
              <a:rPr lang="en-US" dirty="0">
                <a:effectLst/>
                <a:latin typeface="Arial" panose="020B0604020202020204" pitchFamily="34" charset="0"/>
              </a:rPr>
              <a:t> there's a logged in user</a:t>
            </a:r>
            <a:br>
              <a:rPr lang="en-US" dirty="0"/>
            </a:br>
            <a:r>
              <a:rPr lang="en-US" i="1" dirty="0">
                <a:solidFill>
                  <a:schemeClr val="accent1">
                    <a:lumMod val="75000"/>
                  </a:schemeClr>
                </a:solidFill>
                <a:effectLst/>
                <a:latin typeface="Arial" panose="020B0604020202020204" pitchFamily="34" charset="0"/>
              </a:rPr>
              <a:t>and</a:t>
            </a:r>
            <a:r>
              <a:rPr lang="en-US" dirty="0">
                <a:effectLst/>
                <a:latin typeface="Arial" panose="020B0604020202020204" pitchFamily="34" charset="0"/>
              </a:rPr>
              <a:t> there's an article "bicycle"</a:t>
            </a:r>
            <a:br>
              <a:rPr lang="en-US" dirty="0"/>
            </a:br>
            <a:r>
              <a:rPr lang="en-US" i="1" dirty="0">
                <a:solidFill>
                  <a:schemeClr val="accent1">
                    <a:lumMod val="75000"/>
                  </a:schemeClr>
                </a:solidFill>
                <a:effectLst/>
                <a:latin typeface="Arial" panose="020B0604020202020204" pitchFamily="34" charset="0"/>
              </a:rPr>
              <a:t>when</a:t>
            </a:r>
            <a:r>
              <a:rPr lang="en-US" i="1" dirty="0">
                <a:effectLst/>
                <a:latin typeface="Arial" panose="020B0604020202020204" pitchFamily="34" charset="0"/>
              </a:rPr>
              <a:t> </a:t>
            </a:r>
            <a:r>
              <a:rPr lang="en-US" dirty="0">
                <a:effectLst/>
                <a:latin typeface="Arial" panose="020B0604020202020204" pitchFamily="34" charset="0"/>
              </a:rPr>
              <a:t>the user navigates to the "bicycle" article's detail page</a:t>
            </a:r>
            <a:br>
              <a:rPr lang="en-US" dirty="0"/>
            </a:br>
            <a:r>
              <a:rPr lang="en-US" i="1" dirty="0">
                <a:effectLst/>
                <a:latin typeface="Arial" panose="020B0604020202020204" pitchFamily="34" charset="0"/>
              </a:rPr>
              <a:t>and </a:t>
            </a:r>
            <a:r>
              <a:rPr lang="en-US" dirty="0">
                <a:effectLst/>
                <a:latin typeface="Arial" panose="020B0604020202020204" pitchFamily="34" charset="0"/>
              </a:rPr>
              <a:t>clicks the "add to basket" button</a:t>
            </a:r>
            <a:br>
              <a:rPr lang="en-US" dirty="0"/>
            </a:br>
            <a:r>
              <a:rPr lang="en-US" i="1" dirty="0">
                <a:solidFill>
                  <a:schemeClr val="accent1">
                    <a:lumMod val="75000"/>
                  </a:schemeClr>
                </a:solidFill>
                <a:effectLst/>
                <a:latin typeface="Arial" panose="020B0604020202020204" pitchFamily="34" charset="0"/>
              </a:rPr>
              <a:t>then</a:t>
            </a:r>
            <a:r>
              <a:rPr lang="en-US" dirty="0">
                <a:effectLst/>
                <a:latin typeface="Arial" panose="020B0604020202020204" pitchFamily="34" charset="0"/>
              </a:rPr>
              <a:t> the article "bicycle" should be in their shopping</a:t>
            </a:r>
            <a:br>
              <a:rPr lang="en-US" dirty="0"/>
            </a:br>
            <a:r>
              <a:rPr lang="en-US" dirty="0">
                <a:effectLst/>
                <a:latin typeface="Arial" panose="020B0604020202020204" pitchFamily="34" charset="0"/>
              </a:rPr>
              <a:t>basket</a:t>
            </a:r>
            <a:endParaRPr lang="en-US" dirty="0"/>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38</a:t>
            </a:fld>
            <a:endParaRPr/>
          </a:p>
        </p:txBody>
      </p:sp>
      <p:sp>
        <p:nvSpPr>
          <p:cNvPr id="3" name="TextBox 2">
            <a:extLst>
              <a:ext uri="{FF2B5EF4-FFF2-40B4-BE49-F238E27FC236}">
                <a16:creationId xmlns:a16="http://schemas.microsoft.com/office/drawing/2014/main" id="{E0B663F6-FCEE-D718-E982-EF0D7C1322A5}"/>
              </a:ext>
            </a:extLst>
          </p:cNvPr>
          <p:cNvSpPr txBox="1"/>
          <p:nvPr/>
        </p:nvSpPr>
        <p:spPr>
          <a:xfrm>
            <a:off x="6789420" y="11692513"/>
            <a:ext cx="1699178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3"/>
              </a:rPr>
              <a:t>https://docs.cypress.io/guides/end-to-end-testing/writing-your-first-end-to-end-test</a:t>
            </a:r>
            <a:r>
              <a:rPr lang="en-US" dirty="0"/>
              <a:t> </a:t>
            </a:r>
          </a:p>
        </p:txBody>
      </p:sp>
    </p:spTree>
    <p:extLst>
      <p:ext uri="{BB962C8B-B14F-4D97-AF65-F5344CB8AC3E}">
        <p14:creationId xmlns:p14="http://schemas.microsoft.com/office/powerpoint/2010/main" val="326986507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539BB-0387-0968-12D7-2D02653E6D58}"/>
              </a:ext>
            </a:extLst>
          </p:cNvPr>
          <p:cNvSpPr>
            <a:spLocks noGrp="1"/>
          </p:cNvSpPr>
          <p:nvPr>
            <p:ph type="title"/>
          </p:nvPr>
        </p:nvSpPr>
        <p:spPr/>
        <p:txBody>
          <a:bodyPr/>
          <a:lstStyle/>
          <a:p>
            <a:r>
              <a:rPr lang="en-US" dirty="0"/>
              <a:t>But how to make these human-readable scenarios into executable tests?</a:t>
            </a:r>
          </a:p>
        </p:txBody>
      </p:sp>
      <p:sp>
        <p:nvSpPr>
          <p:cNvPr id="3" name="Text Placeholder 2">
            <a:extLst>
              <a:ext uri="{FF2B5EF4-FFF2-40B4-BE49-F238E27FC236}">
                <a16:creationId xmlns:a16="http://schemas.microsoft.com/office/drawing/2014/main" id="{8194A1FA-E981-879F-C6B7-3521CEF67358}"/>
              </a:ext>
            </a:extLst>
          </p:cNvPr>
          <p:cNvSpPr>
            <a:spLocks noGrp="1"/>
          </p:cNvSpPr>
          <p:nvPr>
            <p:ph type="body" idx="1"/>
          </p:nvPr>
        </p:nvSpPr>
        <p:spPr/>
        <p:txBody>
          <a:bodyPr/>
          <a:lstStyle/>
          <a:p>
            <a:r>
              <a:rPr lang="en-US" dirty="0"/>
              <a:t>Scenarios like the one above are readable by humans (e.g. customers)</a:t>
            </a:r>
          </a:p>
          <a:p>
            <a:r>
              <a:rPr lang="en-US" dirty="0"/>
              <a:t>But they are not directly executable</a:t>
            </a:r>
          </a:p>
          <a:p>
            <a:r>
              <a:rPr lang="en-US" dirty="0"/>
              <a:t>Tools like Cypress help fill this gap</a:t>
            </a:r>
          </a:p>
          <a:p>
            <a:pPr lvl="1"/>
            <a:r>
              <a:rPr lang="en-US" dirty="0"/>
              <a:t>link on module page</a:t>
            </a:r>
          </a:p>
        </p:txBody>
      </p:sp>
    </p:spTree>
    <p:extLst>
      <p:ext uri="{BB962C8B-B14F-4D97-AF65-F5344CB8AC3E}">
        <p14:creationId xmlns:p14="http://schemas.microsoft.com/office/powerpoint/2010/main" val="143448024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F8DBAE-349D-FD8F-3B28-8477832633D9}"/>
              </a:ext>
            </a:extLst>
          </p:cNvPr>
          <p:cNvSpPr>
            <a:spLocks noGrp="1"/>
          </p:cNvSpPr>
          <p:nvPr>
            <p:ph type="title"/>
          </p:nvPr>
        </p:nvSpPr>
        <p:spPr/>
        <p:txBody>
          <a:bodyPr/>
          <a:lstStyle/>
          <a:p>
            <a:r>
              <a:rPr lang="en-US" dirty="0"/>
              <a:t>Unit Testing</a:t>
            </a:r>
          </a:p>
        </p:txBody>
      </p:sp>
    </p:spTree>
    <p:extLst>
      <p:ext uri="{BB962C8B-B14F-4D97-AF65-F5344CB8AC3E}">
        <p14:creationId xmlns:p14="http://schemas.microsoft.com/office/powerpoint/2010/main" val="1053308524"/>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40</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41</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42</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44</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unit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succeed. Possible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sp>
        <p:nvSpPr>
          <p:cNvPr id="2" name="Arrow: Left 1">
            <a:extLst>
              <a:ext uri="{FF2B5EF4-FFF2-40B4-BE49-F238E27FC236}">
                <a16:creationId xmlns:a16="http://schemas.microsoft.com/office/drawing/2014/main" id="{5A6C9EC0-E5A8-7471-5FC8-A2046DCD686B}"/>
              </a:ext>
            </a:extLst>
          </p:cNvPr>
          <p:cNvSpPr/>
          <p:nvPr/>
        </p:nvSpPr>
        <p:spPr>
          <a:xfrm>
            <a:off x="17039062" y="9389327"/>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6</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7</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330770" y="21111"/>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nvGrpSpPr>
          <p:cNvPr id="22" name="Group 21">
            <a:extLst>
              <a:ext uri="{FF2B5EF4-FFF2-40B4-BE49-F238E27FC236}">
                <a16:creationId xmlns:a16="http://schemas.microsoft.com/office/drawing/2014/main" id="{94E02224-CEB6-9B55-1A5D-FFB61E5875C0}"/>
              </a:ext>
            </a:extLst>
          </p:cNvPr>
          <p:cNvGrpSpPr/>
          <p:nvPr/>
        </p:nvGrpSpPr>
        <p:grpSpPr>
          <a:xfrm>
            <a:off x="9878398" y="4633280"/>
            <a:ext cx="2819618" cy="2405329"/>
            <a:chOff x="9878398" y="4633280"/>
            <a:chExt cx="2819618" cy="2405329"/>
          </a:xfrm>
        </p:grpSpPr>
        <p:grpSp>
          <p:nvGrpSpPr>
            <p:cNvPr id="21" name="Group 20">
              <a:extLst>
                <a:ext uri="{FF2B5EF4-FFF2-40B4-BE49-F238E27FC236}">
                  <a16:creationId xmlns:a16="http://schemas.microsoft.com/office/drawing/2014/main" id="{54339476-06BD-2D77-6AFD-07C7B4AD55F4}"/>
                </a:ext>
              </a:extLst>
            </p:cNvPr>
            <p:cNvGrpSpPr/>
            <p:nvPr/>
          </p:nvGrpSpPr>
          <p:grpSpPr>
            <a:xfrm>
              <a:off x="9878398" y="4633280"/>
              <a:ext cx="2805373" cy="2405329"/>
              <a:chOff x="9878398" y="4633280"/>
              <a:chExt cx="2805373" cy="2405329"/>
            </a:xfrm>
          </p:grpSpPr>
          <p:grpSp>
            <p:nvGrpSpPr>
              <p:cNvPr id="18" name="Group 17">
                <a:extLst>
                  <a:ext uri="{FF2B5EF4-FFF2-40B4-BE49-F238E27FC236}">
                    <a16:creationId xmlns:a16="http://schemas.microsoft.com/office/drawing/2014/main" id="{DE7C3483-A81A-6C86-7B78-E65523CFE4A4}"/>
                  </a:ext>
                </a:extLst>
              </p:cNvPr>
              <p:cNvGrpSpPr/>
              <p:nvPr/>
            </p:nvGrpSpPr>
            <p:grpSpPr>
              <a:xfrm>
                <a:off x="9940724" y="4633280"/>
                <a:ext cx="2743047" cy="2405329"/>
                <a:chOff x="9940724" y="4633280"/>
                <a:chExt cx="2743047" cy="2405329"/>
              </a:xfrm>
            </p:grpSpPr>
            <p:sp>
              <p:nvSpPr>
                <p:cNvPr id="15" name="Rectangle 14">
                  <a:extLst>
                    <a:ext uri="{FF2B5EF4-FFF2-40B4-BE49-F238E27FC236}">
                      <a16:creationId xmlns:a16="http://schemas.microsoft.com/office/drawing/2014/main" id="{D9D88C3D-6441-1C49-EA65-64FA7CED0CA8}"/>
                    </a:ext>
                  </a:extLst>
                </p:cNvPr>
                <p:cNvSpPr/>
                <p:nvPr/>
              </p:nvSpPr>
              <p:spPr>
                <a:xfrm>
                  <a:off x="11130355" y="5949587"/>
                  <a:ext cx="322904" cy="1089022"/>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nvGrpSpPr>
                <p:cNvPr id="17" name="Group 16">
                  <a:extLst>
                    <a:ext uri="{FF2B5EF4-FFF2-40B4-BE49-F238E27FC236}">
                      <a16:creationId xmlns:a16="http://schemas.microsoft.com/office/drawing/2014/main" id="{8745559C-7612-5749-E52A-E4C6FA876CFF}"/>
                    </a:ext>
                  </a:extLst>
                </p:cNvPr>
                <p:cNvGrpSpPr/>
                <p:nvPr/>
              </p:nvGrpSpPr>
              <p:grpSpPr>
                <a:xfrm>
                  <a:off x="9940724" y="4633280"/>
                  <a:ext cx="2743047" cy="2382932"/>
                  <a:chOff x="9940724" y="4633280"/>
                  <a:chExt cx="2743047" cy="2382932"/>
                </a:xfrm>
              </p:grpSpPr>
              <p:sp>
                <p:nvSpPr>
                  <p:cNvPr id="11" name="Rectangle: Rounded Corners 10">
                    <a:extLst>
                      <a:ext uri="{FF2B5EF4-FFF2-40B4-BE49-F238E27FC236}">
                        <a16:creationId xmlns:a16="http://schemas.microsoft.com/office/drawing/2014/main" id="{CBCF1AB3-6C67-0786-1CAB-0C06C670E2AB}"/>
                      </a:ext>
                    </a:extLst>
                  </p:cNvPr>
                  <p:cNvSpPr/>
                  <p:nvPr/>
                </p:nvSpPr>
                <p:spPr>
                  <a:xfrm>
                    <a:off x="9957115" y="4633280"/>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2" name="Rectangle: Rounded Corners 11">
                    <a:extLst>
                      <a:ext uri="{FF2B5EF4-FFF2-40B4-BE49-F238E27FC236}">
                        <a16:creationId xmlns:a16="http://schemas.microsoft.com/office/drawing/2014/main" id="{B9552A24-4049-2E8E-F848-C0E3AA217576}"/>
                      </a:ext>
                    </a:extLst>
                  </p:cNvPr>
                  <p:cNvSpPr/>
                  <p:nvPr/>
                </p:nvSpPr>
                <p:spPr>
                  <a:xfrm>
                    <a:off x="11706318" y="4664510"/>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3" name="Rectangle: Rounded Corners 12">
                    <a:extLst>
                      <a:ext uri="{FF2B5EF4-FFF2-40B4-BE49-F238E27FC236}">
                        <a16:creationId xmlns:a16="http://schemas.microsoft.com/office/drawing/2014/main" id="{37F3380F-3F3C-42C6-2434-90A98FB9CE6F}"/>
                      </a:ext>
                    </a:extLst>
                  </p:cNvPr>
                  <p:cNvSpPr/>
                  <p:nvPr/>
                </p:nvSpPr>
                <p:spPr>
                  <a:xfrm>
                    <a:off x="9940724" y="6040447"/>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4" name="Rectangle: Rounded Corners 13">
                    <a:extLst>
                      <a:ext uri="{FF2B5EF4-FFF2-40B4-BE49-F238E27FC236}">
                        <a16:creationId xmlns:a16="http://schemas.microsoft.com/office/drawing/2014/main" id="{B6E6361E-AE9C-624F-A4D2-60F2652B1C25}"/>
                      </a:ext>
                    </a:extLst>
                  </p:cNvPr>
                  <p:cNvSpPr/>
                  <p:nvPr/>
                </p:nvSpPr>
                <p:spPr>
                  <a:xfrm>
                    <a:off x="11712407" y="6040174"/>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BE74DC25-8BE0-6972-38F8-E87684AAF98C}"/>
                      </a:ext>
                    </a:extLst>
                  </p:cNvPr>
                  <p:cNvSpPr/>
                  <p:nvPr/>
                </p:nvSpPr>
                <p:spPr>
                  <a:xfrm>
                    <a:off x="11101940" y="4633280"/>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grpSp>
          <p:sp>
            <p:nvSpPr>
              <p:cNvPr id="19" name="Rectangle 18">
                <a:extLst>
                  <a:ext uri="{FF2B5EF4-FFF2-40B4-BE49-F238E27FC236}">
                    <a16:creationId xmlns:a16="http://schemas.microsoft.com/office/drawing/2014/main" id="{0A6BBF3C-AD0B-8FD5-8732-F3831689691A}"/>
                  </a:ext>
                </a:extLst>
              </p:cNvPr>
              <p:cNvSpPr/>
              <p:nvPr/>
            </p:nvSpPr>
            <p:spPr>
              <a:xfrm rot="16200000">
                <a:off x="10217157" y="5319454"/>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sp>
          <p:nvSpPr>
            <p:cNvPr id="20" name="Rectangle 19">
              <a:extLst>
                <a:ext uri="{FF2B5EF4-FFF2-40B4-BE49-F238E27FC236}">
                  <a16:creationId xmlns:a16="http://schemas.microsoft.com/office/drawing/2014/main" id="{87D8708E-6BCC-550D-F83E-1C6453907B2B}"/>
                </a:ext>
              </a:extLst>
            </p:cNvPr>
            <p:cNvSpPr/>
            <p:nvPr/>
          </p:nvSpPr>
          <p:spPr>
            <a:xfrm rot="16200000">
              <a:off x="12043965" y="5343819"/>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grpSp>
        <p:nvGrpSpPr>
          <p:cNvPr id="23" name="Rectangle 4">
            <a:extLst>
              <a:ext uri="{FF2B5EF4-FFF2-40B4-BE49-F238E27FC236}">
                <a16:creationId xmlns:a16="http://schemas.microsoft.com/office/drawing/2014/main" id="{BDDF2FB2-1BAD-7321-204C-25A17FA79D14}"/>
              </a:ext>
            </a:extLst>
          </p:cNvPr>
          <p:cNvGrpSpPr/>
          <p:nvPr/>
        </p:nvGrpSpPr>
        <p:grpSpPr>
          <a:xfrm>
            <a:off x="17090438" y="10793721"/>
            <a:ext cx="6609319" cy="1849267"/>
            <a:chOff x="-1" y="0"/>
            <a:chExt cx="4259754" cy="3399852"/>
          </a:xfrm>
          <a:solidFill>
            <a:schemeClr val="accent4">
              <a:lumMod val="20000"/>
              <a:lumOff val="80000"/>
            </a:schemeClr>
          </a:solidFill>
        </p:grpSpPr>
        <p:sp>
          <p:nvSpPr>
            <p:cNvPr id="24" name="Rectangle">
              <a:extLst>
                <a:ext uri="{FF2B5EF4-FFF2-40B4-BE49-F238E27FC236}">
                  <a16:creationId xmlns:a16="http://schemas.microsoft.com/office/drawing/2014/main" id="{720B1D27-77A1-BB5F-0207-0FD786B692D7}"/>
                </a:ext>
              </a:extLst>
            </p:cNvPr>
            <p:cNvSpPr/>
            <p:nvPr/>
          </p:nvSpPr>
          <p:spPr>
            <a:xfrm>
              <a:off x="-1" y="0"/>
              <a:ext cx="4259754" cy="3338805"/>
            </a:xfrm>
            <a:prstGeom prst="rect">
              <a:avLst/>
            </a:prstGeom>
            <a:grp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25" name="Spy “remembers”">
              <a:extLst>
                <a:ext uri="{FF2B5EF4-FFF2-40B4-BE49-F238E27FC236}">
                  <a16:creationId xmlns:a16="http://schemas.microsoft.com/office/drawing/2014/main" id="{78C156AF-4E0D-63EB-0215-380B2324905F}"/>
                </a:ext>
              </a:extLst>
            </p:cNvPr>
            <p:cNvSpPr txBox="1"/>
            <p:nvPr/>
          </p:nvSpPr>
          <p:spPr>
            <a:xfrm>
              <a:off x="155983" y="260537"/>
              <a:ext cx="4010920" cy="3139315"/>
            </a:xfrm>
            <a:prstGeom prst="rect">
              <a:avLst/>
            </a:prstGeom>
            <a:grp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You can even use test doubles inside your SUT</a:t>
              </a:r>
              <a:endParaRPr dirty="0"/>
            </a:p>
          </p:txBody>
        </p:sp>
      </p:gr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22"/>
                                        </p:tgtEl>
                                        <p:attrNameLst>
                                          <p:attrName>style.visibility</p:attrName>
                                        </p:attrNameLst>
                                      </p:cBhvr>
                                      <p:to>
                                        <p:strVal val="visible"/>
                                      </p:to>
                                    </p:set>
                                  </p:childTnLst>
                                </p:cTn>
                              </p:par>
                            </p:childTnLst>
                          </p:cTn>
                        </p:par>
                        <p:par>
                          <p:cTn id="18" fill="hold">
                            <p:stCondLst>
                              <p:cond delay="0"/>
                            </p:stCondLst>
                            <p:childTnLst>
                              <p:par>
                                <p:cTn id="19" presetID="2" presetClass="entr" presetSubtype="4" fill="hold" grpId="0" nodeType="afterEffect">
                                  <p:stCondLst>
                                    <p:cond delay="0"/>
                                  </p:stCondLst>
                                  <p:iterate>
                                    <p:tmAbs val="0"/>
                                  </p:iterate>
                                  <p:childTnLst>
                                    <p:set>
                                      <p:cBhvr>
                                        <p:cTn id="20" fill="hold"/>
                                        <p:tgtEl>
                                          <p:spTgt spid="23"/>
                                        </p:tgtEl>
                                        <p:attrNameLst>
                                          <p:attrName>style.visibility</p:attrName>
                                        </p:attrNameLst>
                                      </p:cBhvr>
                                      <p:to>
                                        <p:strVal val="visible"/>
                                      </p:to>
                                    </p:set>
                                    <p:anim calcmode="lin" valueType="num">
                                      <p:cBhvr>
                                        <p:cTn id="21" dur="500" fill="hold"/>
                                        <p:tgtEl>
                                          <p:spTgt spid="23"/>
                                        </p:tgtEl>
                                        <p:attrNameLst>
                                          <p:attrName>ppt_x</p:attrName>
                                        </p:attrNameLst>
                                      </p:cBhvr>
                                      <p:tavLst>
                                        <p:tav tm="0">
                                          <p:val>
                                            <p:strVal val="#ppt_x"/>
                                          </p:val>
                                        </p:tav>
                                        <p:tav tm="100000">
                                          <p:val>
                                            <p:strVal val="#ppt_x"/>
                                          </p:val>
                                        </p:tav>
                                      </p:tavLst>
                                    </p:anim>
                                    <p:anim calcmode="lin" valueType="num">
                                      <p:cBhvr>
                                        <p:cTn id="2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23"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21477</TotalTime>
  <Words>7219</Words>
  <Application>Microsoft Office PowerPoint</Application>
  <PresentationFormat>Custom</PresentationFormat>
  <Paragraphs>593</Paragraphs>
  <Slides>44</Slides>
  <Notes>35</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Consolas</vt:lpstr>
      <vt:lpstr>Helvetica Neue</vt:lpstr>
      <vt:lpstr>Ink Free</vt:lpstr>
      <vt:lpstr>Verdana</vt:lpstr>
      <vt:lpstr>Office Theme</vt:lpstr>
      <vt:lpstr>CS 4530: Fundamentals of Software Engineering  Module 12: Testing Larger Things</vt:lpstr>
      <vt:lpstr>Learning Objectives for this Lesson</vt:lpstr>
      <vt:lpstr>Why do we test?</vt:lpstr>
      <vt:lpstr>Unit Testing</vt:lpstr>
      <vt:lpstr>What does it mean for a unit test to succeed?</vt:lpstr>
      <vt:lpstr>Story so far: Tests Check Return Values</vt:lpstr>
      <vt:lpstr>Challenge: How to test the ProducerClock?</vt:lpstr>
      <vt:lpstr>Test doubles replace uncontrollable things with things that you do control </vt:lpstr>
      <vt:lpstr>“Test Doubles” Stand In For Other Components</vt:lpstr>
      <vt:lpstr>You could test the Producer Clock with a hand-built test double (a "fake")</vt:lpstr>
      <vt:lpstr>Now we can test using the fake observer</vt:lpstr>
      <vt:lpstr>Does using the fake listener solve the problem?</vt:lpstr>
      <vt:lpstr>Mocks are automated fakes</vt:lpstr>
      <vt:lpstr>You can customize your mock in many ways</vt:lpstr>
      <vt:lpstr>You can mock Classes and Interfaces using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Integration Testing</vt:lpstr>
      <vt:lpstr>But some bugs are observable only when multiple components interact.</vt:lpstr>
      <vt:lpstr>Integration tests may be larger, even enormous</vt:lpstr>
      <vt:lpstr>Integration tests can be done in many ways</vt:lpstr>
      <vt:lpstr>How big is my test? Google’s Classification</vt:lpstr>
      <vt:lpstr>Testing Distribution (How much of each kind of testing we should do?)</vt:lpstr>
      <vt:lpstr>Integration Tests can be Flaky</vt:lpstr>
      <vt:lpstr>Flaky Test Example: Async/Wait</vt:lpstr>
      <vt:lpstr>Avoiding the GUI can help reduce flakiness</vt:lpstr>
      <vt:lpstr>“End-to-End” Tests can be Enormous</vt:lpstr>
      <vt:lpstr>Acceptance Testing</vt:lpstr>
      <vt:lpstr>Acceptance Tests can be formulated as scenarios</vt:lpstr>
      <vt:lpstr>But how to make these human-readable scenarios into executable tests?</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61</cp:revision>
  <dcterms:modified xsi:type="dcterms:W3CDTF">2025-02-05T00:00:38Z</dcterms:modified>
</cp:coreProperties>
</file>